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15" r:id="rId2"/>
    <p:sldId id="298" r:id="rId3"/>
    <p:sldId id="316" r:id="rId4"/>
    <p:sldId id="265" r:id="rId5"/>
    <p:sldId id="317" r:id="rId6"/>
    <p:sldId id="318" r:id="rId7"/>
    <p:sldId id="268" r:id="rId8"/>
    <p:sldId id="269" r:id="rId9"/>
    <p:sldId id="270" r:id="rId10"/>
    <p:sldId id="271" r:id="rId11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00FF"/>
    <a:srgbClr val="4CA240"/>
    <a:srgbClr val="008000"/>
    <a:srgbClr val="009900"/>
    <a:srgbClr val="B1D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6" autoAdjust="0"/>
    <p:restoredTop sz="94634" autoAdjust="0"/>
  </p:normalViewPr>
  <p:slideViewPr>
    <p:cSldViewPr>
      <p:cViewPr varScale="1">
        <p:scale>
          <a:sx n="57" d="100"/>
          <a:sy n="57" d="100"/>
        </p:scale>
        <p:origin x="-77" y="-59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322AC-A488-4659-9CE7-51AC5DC47D73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B7208-0DFE-4354-8213-7298716692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84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4DA7C-B487-480D-9E30-3C0978ABBEEA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3B1F-259B-40D2-B285-30ADC3A9C9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51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EB08-2067-452F-9204-3A176AEF3E3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11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566808"/>
          </a:xfrm>
        </p:spPr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FBAA9DB5-F384-446C-9C86-533CA195F1E0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FBAA9DB5-F384-446C-9C86-533CA195F1E0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FBAA9DB5-F384-446C-9C86-533CA195F1E0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DDA59F4-DD3F-40ED-8767-2C11599530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339200"/>
            <a:ext cx="8229600" cy="478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pic>
        <p:nvPicPr>
          <p:cNvPr id="15" name="Picture 2" descr="L:\自造者計畫\文書\課程\學生端開課\108年公版\微課程公版\微課程公版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383026"/>
            <a:ext cx="8712968" cy="3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800" b="1" kern="1200" cap="small" baseline="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:\自造者計畫\文書\課程\學生端開課\108年公版\微課程公版\微課程公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383026"/>
            <a:ext cx="8712968" cy="3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455420"/>
              </p:ext>
            </p:extLst>
          </p:nvPr>
        </p:nvGraphicFramePr>
        <p:xfrm>
          <a:off x="1079612" y="1592796"/>
          <a:ext cx="6984776" cy="3672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316"/>
                <a:gridCol w="4140460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教具名稱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馬達與感測器教具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呼吸燈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運算思維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程式流程圖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編撰教師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高自造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編撰基地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高雄市●●高中行星基地</a:t>
                      </a:r>
                      <a:endParaRPr lang="zh-TW" altLang="en-US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課程影片</a:t>
                      </a: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6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7" y="1507703"/>
            <a:ext cx="4701163" cy="487362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24916" r="36641" b="6202"/>
          <a:stretch/>
        </p:blipFill>
        <p:spPr bwMode="auto">
          <a:xfrm>
            <a:off x="5292080" y="1223682"/>
            <a:ext cx="3456384" cy="537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5">
            <a:extLst>
              <a:ext uri="{FF2B5EF4-FFF2-40B4-BE49-F238E27FC236}">
                <a16:creationId xmlns="" xmlns:a16="http://schemas.microsoft.com/office/drawing/2014/main" id="{DF59FA97-D895-C34B-B2FB-2FB31D65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766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程式</a:t>
            </a:r>
            <a:r>
              <a:rPr lang="zh-TW" altLang="en-US" dirty="0"/>
              <a:t>流程圖 </a:t>
            </a:r>
            <a:r>
              <a:rPr lang="en-US" altLang="zh-TW" dirty="0"/>
              <a:t>vs</a:t>
            </a:r>
            <a:r>
              <a:rPr lang="zh-TW" altLang="en-US" dirty="0"/>
              <a:t> 積木</a:t>
            </a:r>
            <a:r>
              <a:rPr lang="zh-CN" altLang="en-US" dirty="0"/>
              <a:t>程式</a:t>
            </a:r>
            <a:r>
              <a:rPr lang="zh-TW" altLang="en-US" dirty="0"/>
              <a:t>堆疊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CBDE4CA9-FF2E-304B-81AC-21AF32DFA523}"/>
              </a:ext>
            </a:extLst>
          </p:cNvPr>
          <p:cNvSpPr txBox="1"/>
          <p:nvPr/>
        </p:nvSpPr>
        <p:spPr>
          <a:xfrm>
            <a:off x="3995936" y="2289066"/>
            <a:ext cx="1533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</a:t>
            </a:r>
            <a:r>
              <a:rPr kumimoji="1" lang="en-US" altLang="zh-CN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en-US" altLang="zh-CN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2+3</a:t>
            </a:r>
            <a:endParaRPr kumimoji="1" lang="en-US" altLang="zh-CN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CN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重複無限次</a:t>
            </a:r>
            <a:endParaRPr kumimoji="1"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5163198F-7E7F-FE4E-AD44-B7E993169AE2}"/>
              </a:ext>
            </a:extLst>
          </p:cNvPr>
          <p:cNvSpPr txBox="1"/>
          <p:nvPr/>
        </p:nvSpPr>
        <p:spPr>
          <a:xfrm>
            <a:off x="655649" y="1217583"/>
            <a:ext cx="2116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(5)</a:t>
            </a:r>
            <a:r>
              <a:rPr kumimoji="1" lang="zh-TW" altLang="en-US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</a:t>
            </a:r>
            <a:r>
              <a:rPr kumimoji="1" lang="zh-CN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流程圖</a:t>
            </a:r>
            <a:endParaRPr kumimoji="1"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2" name="直線箭頭接點 11">
            <a:extLst>
              <a:ext uri="{FF2B5EF4-FFF2-40B4-BE49-F238E27FC236}">
                <a16:creationId xmlns="" xmlns:a16="http://schemas.microsoft.com/office/drawing/2014/main" id="{64EC9BFB-3C34-544C-80E7-48738267A7B1}"/>
              </a:ext>
            </a:extLst>
          </p:cNvPr>
          <p:cNvCxnSpPr/>
          <p:nvPr/>
        </p:nvCxnSpPr>
        <p:spPr>
          <a:xfrm flipH="1">
            <a:off x="1869590" y="3418840"/>
            <a:ext cx="313576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3347864" y="1473569"/>
            <a:ext cx="2181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(6)</a:t>
            </a:r>
            <a:r>
              <a:rPr kumimoji="1" lang="zh-TW" altLang="en-US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積木</a:t>
            </a:r>
            <a:r>
              <a:rPr kumimoji="1"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程式堆疊</a:t>
            </a:r>
          </a:p>
        </p:txBody>
      </p:sp>
      <p:sp>
        <p:nvSpPr>
          <p:cNvPr id="2" name="矩形 1"/>
          <p:cNvSpPr/>
          <p:nvPr/>
        </p:nvSpPr>
        <p:spPr>
          <a:xfrm>
            <a:off x="1713724" y="3284984"/>
            <a:ext cx="2642252" cy="360040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3347864" y="2780928"/>
            <a:ext cx="648072" cy="50405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431536" y="2414016"/>
            <a:ext cx="1444720" cy="286334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9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0DCBBB7B-1C75-A447-8E35-48222FC122BD}"/>
              </a:ext>
            </a:extLst>
          </p:cNvPr>
          <p:cNvSpPr txBox="1"/>
          <p:nvPr/>
        </p:nvSpPr>
        <p:spPr>
          <a:xfrm>
            <a:off x="683568" y="1124744"/>
            <a:ext cx="7941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endPara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en-US" altLang="zh-TW" sz="2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情境主題及目的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分析及情境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流程圖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流程圖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程式流程圖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學生填空用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情境流程圖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程式流程圖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程式流程圖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積木程式堆疊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endParaRPr lang="zh-TW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大綱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19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情境主題及目的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62880" y="1502628"/>
            <a:ext cx="7941568" cy="4566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chemeClr val="accent1"/>
                </a:solidFill>
              </a:rPr>
              <a:t>(1</a:t>
            </a:r>
            <a:r>
              <a:rPr lang="en-US" altLang="zh-TW" b="1" dirty="0" smtClean="0">
                <a:solidFill>
                  <a:schemeClr val="accent1"/>
                </a:solidFill>
              </a:rPr>
              <a:t>) </a:t>
            </a:r>
            <a:r>
              <a:rPr lang="zh-TW" altLang="en-US" b="1" dirty="0" smtClean="0"/>
              <a:t>情境</a:t>
            </a:r>
            <a:r>
              <a:rPr lang="zh-TW" altLang="en-US" b="1" dirty="0"/>
              <a:t>主題</a:t>
            </a:r>
            <a:r>
              <a:rPr lang="zh-TW" altLang="en-US" dirty="0"/>
              <a:t>：呼吸燈</a:t>
            </a:r>
            <a:endParaRPr lang="en-US" altLang="zh-TW" dirty="0"/>
          </a:p>
          <a:p>
            <a:pPr marL="360363" indent="-360363">
              <a:buNone/>
            </a:pPr>
            <a:r>
              <a:rPr lang="en-US" altLang="zh-TW" b="1" dirty="0">
                <a:solidFill>
                  <a:schemeClr val="accent1"/>
                </a:solidFill>
              </a:rPr>
              <a:t>(2</a:t>
            </a:r>
            <a:r>
              <a:rPr lang="en-US" altLang="zh-TW" b="1" dirty="0" smtClean="0">
                <a:solidFill>
                  <a:schemeClr val="accent1"/>
                </a:solidFill>
              </a:rPr>
              <a:t>) </a:t>
            </a:r>
            <a:r>
              <a:rPr lang="zh-TW" altLang="en-US" b="1" dirty="0" smtClean="0"/>
              <a:t>情境</a:t>
            </a:r>
            <a:r>
              <a:rPr lang="zh-TW" altLang="en-US" b="1" dirty="0"/>
              <a:t>目的</a:t>
            </a:r>
            <a:r>
              <a:rPr lang="zh-TW" altLang="en-US" dirty="0" smtClean="0"/>
              <a:t>：</a:t>
            </a:r>
            <a:r>
              <a:rPr lang="zh-TW" altLang="en-US" dirty="0"/>
              <a:t>調整</a:t>
            </a:r>
            <a:r>
              <a:rPr lang="en-US" altLang="zh-TW" dirty="0"/>
              <a:t>LED</a:t>
            </a:r>
            <a:r>
              <a:rPr lang="zh-TW" altLang="en-US" dirty="0"/>
              <a:t>燈的亮度，從全暗漸漸增亮到全亮，再由全</a:t>
            </a:r>
            <a:r>
              <a:rPr lang="zh-TW" altLang="en-US" dirty="0" smtClean="0"/>
              <a:t>亮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漸漸</a:t>
            </a:r>
            <a:r>
              <a:rPr lang="zh-TW" altLang="en-US" dirty="0"/>
              <a:t>減</a:t>
            </a:r>
            <a:r>
              <a:rPr lang="zh-TW" altLang="en-US" dirty="0" smtClean="0"/>
              <a:t>亮到</a:t>
            </a:r>
            <a:r>
              <a:rPr lang="zh-TW" altLang="en-US" dirty="0"/>
              <a:t>全暗，</a:t>
            </a:r>
            <a:r>
              <a:rPr lang="zh-TW" altLang="en-US" dirty="0" smtClean="0"/>
              <a:t>反覆執行</a:t>
            </a:r>
            <a:r>
              <a:rPr lang="zh-TW" altLang="en-US" sz="2400" dirty="0" smtClean="0"/>
              <a:t>。</a:t>
            </a:r>
            <a:endParaRPr lang="en-US" altLang="zh-CN" sz="2400" dirty="0"/>
          </a:p>
          <a:p>
            <a:pPr marL="0" indent="0">
              <a:buNone/>
            </a:pPr>
            <a:endParaRPr lang="en-US" altLang="zh-TW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dirty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5831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90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情境分析及情境流程圖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62880" y="1502628"/>
            <a:ext cx="4917232" cy="4566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1"/>
                </a:solidFill>
              </a:rPr>
              <a:t>(</a:t>
            </a:r>
            <a:r>
              <a:rPr lang="en-US" altLang="zh-CN" b="1" dirty="0">
                <a:solidFill>
                  <a:schemeClr val="accent1"/>
                </a:solidFill>
              </a:rPr>
              <a:t>3</a:t>
            </a:r>
            <a:r>
              <a:rPr lang="en-US" altLang="zh-CN" b="1" dirty="0" smtClean="0">
                <a:solidFill>
                  <a:schemeClr val="accent1"/>
                </a:solidFill>
              </a:rPr>
              <a:t>) </a:t>
            </a:r>
            <a:r>
              <a:rPr lang="zh-CN" altLang="en-US" b="1" dirty="0" smtClean="0"/>
              <a:t>情境</a:t>
            </a:r>
            <a:r>
              <a:rPr lang="zh-CN" altLang="en-US" b="1" dirty="0"/>
              <a:t>分析</a:t>
            </a:r>
            <a:r>
              <a:rPr lang="zh-TW" altLang="en-US" dirty="0"/>
              <a:t>：</a:t>
            </a:r>
            <a:endParaRPr lang="en-US" altLang="zh-TW" dirty="0"/>
          </a:p>
          <a:p>
            <a:pPr marL="365760" lvl="1" indent="0">
              <a:buNone/>
            </a:pPr>
            <a:r>
              <a:rPr lang="en-US" altLang="zh-TW" dirty="0" err="1" smtClean="0"/>
              <a:t>1.LED</a:t>
            </a:r>
            <a:r>
              <a:rPr lang="zh-TW" altLang="en-US" dirty="0"/>
              <a:t>全暗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sym typeface="Wingdings" panose="05000000000000000000" pitchFamily="2" charset="2"/>
              </a:rPr>
              <a:t>LED</a:t>
            </a:r>
            <a:r>
              <a:rPr lang="zh-TW" altLang="en-US" dirty="0"/>
              <a:t>漸漸增亮</a:t>
            </a:r>
            <a:r>
              <a:rPr lang="en-US" altLang="zh-TW" dirty="0" smtClean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連續性漸增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</a:p>
          <a:p>
            <a:pPr marL="365760" lvl="1" indent="0">
              <a:buNone/>
            </a:pPr>
            <a:r>
              <a:rPr lang="en-US" altLang="zh-TW" dirty="0" err="1" smtClean="0">
                <a:sym typeface="Wingdings" panose="05000000000000000000" pitchFamily="2" charset="2"/>
              </a:rPr>
              <a:t>2.</a:t>
            </a:r>
            <a:r>
              <a:rPr lang="en-US" altLang="zh-TW" dirty="0" err="1" smtClean="0"/>
              <a:t>LED</a:t>
            </a:r>
            <a:r>
              <a:rPr lang="zh-TW" altLang="en-US" dirty="0"/>
              <a:t>全亮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sym typeface="Wingdings" panose="05000000000000000000" pitchFamily="2" charset="2"/>
              </a:rPr>
              <a:t>LED</a:t>
            </a:r>
            <a:r>
              <a:rPr lang="zh-TW" altLang="en-US" dirty="0"/>
              <a:t>漸漸減亮</a:t>
            </a:r>
            <a:r>
              <a:rPr lang="en-US" altLang="zh-TW" dirty="0" smtClean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連續性漸減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</a:p>
          <a:p>
            <a:pPr marL="365760" lvl="1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3</a:t>
            </a:r>
            <a:r>
              <a:rPr lang="en-US" altLang="zh-TW" dirty="0">
                <a:sym typeface="Wingdings" panose="05000000000000000000" pitchFamily="2" charset="2"/>
              </a:rPr>
              <a:t>.</a:t>
            </a:r>
            <a:r>
              <a:rPr lang="zh-TW" altLang="en-US" dirty="0"/>
              <a:t>非數位輸出，而是</a:t>
            </a:r>
            <a:r>
              <a:rPr lang="en-US" altLang="zh-TW" dirty="0"/>
              <a:t>PWM</a:t>
            </a:r>
            <a:r>
              <a:rPr lang="zh-TW" altLang="en-US" dirty="0"/>
              <a:t>輸出</a:t>
            </a:r>
            <a:r>
              <a:rPr lang="en-US" altLang="zh-TW" dirty="0"/>
              <a:t>(</a:t>
            </a:r>
            <a:r>
              <a:rPr lang="zh-TW" altLang="en-US" dirty="0"/>
              <a:t>類比輸出</a:t>
            </a:r>
            <a:r>
              <a:rPr lang="en-US" altLang="zh-TW" dirty="0"/>
              <a:t>)</a:t>
            </a:r>
          </a:p>
          <a:p>
            <a:pPr marL="365760" lvl="1" indent="0">
              <a:buNone/>
            </a:pPr>
            <a:r>
              <a:rPr lang="en-US" altLang="zh-TW" dirty="0" err="1" smtClean="0"/>
              <a:t>4.PWM</a:t>
            </a:r>
            <a:r>
              <a:rPr lang="zh-TW" altLang="en-US" dirty="0"/>
              <a:t>輸出值範圍</a:t>
            </a:r>
            <a:r>
              <a:rPr lang="en-US" altLang="zh-TW" dirty="0"/>
              <a:t>0(</a:t>
            </a:r>
            <a:r>
              <a:rPr lang="zh-TW" altLang="en-US" dirty="0"/>
              <a:t>全暗</a:t>
            </a:r>
            <a:r>
              <a:rPr lang="en-US" altLang="zh-TW" dirty="0"/>
              <a:t>)</a:t>
            </a:r>
            <a:r>
              <a:rPr lang="zh-TW" altLang="en-US" dirty="0"/>
              <a:t>～</a:t>
            </a:r>
            <a:r>
              <a:rPr lang="en-US" altLang="zh-TW" dirty="0"/>
              <a:t>255(</a:t>
            </a:r>
            <a:r>
              <a:rPr lang="zh-TW" altLang="en-US" dirty="0"/>
              <a:t>全亮</a:t>
            </a:r>
            <a:r>
              <a:rPr lang="en-US" altLang="zh-TW" dirty="0"/>
              <a:t>)</a:t>
            </a:r>
          </a:p>
          <a:p>
            <a:endParaRPr lang="en-US" altLang="zh-TW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dirty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5831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E2BA5F31-F6B8-0549-8009-913458624102}"/>
              </a:ext>
            </a:extLst>
          </p:cNvPr>
          <p:cNvSpPr txBox="1"/>
          <p:nvPr/>
        </p:nvSpPr>
        <p:spPr>
          <a:xfrm>
            <a:off x="6083457" y="1502628"/>
            <a:ext cx="19287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(4) </a:t>
            </a:r>
            <a:r>
              <a:rPr kumimoji="1" lang="zh-TW" altLang="en-US" sz="2000" b="1" dirty="0">
                <a:latin typeface="微軟正黑體" pitchFamily="34" charset="-120"/>
                <a:ea typeface="微軟正黑體" pitchFamily="34" charset="-120"/>
              </a:rPr>
              <a:t>情境流程圖</a:t>
            </a:r>
            <a:r>
              <a:rPr kumimoji="1" lang="en-US" altLang="zh-TW" sz="2000" b="1" dirty="0">
                <a:latin typeface="微軟正黑體" pitchFamily="34" charset="-120"/>
                <a:ea typeface="微軟正黑體" pitchFamily="34" charset="-120"/>
              </a:rPr>
              <a:t>:</a:t>
            </a:r>
            <a:endParaRPr kumimoji="1"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6" name="群組 55"/>
          <p:cNvGrpSpPr/>
          <p:nvPr/>
        </p:nvGrpSpPr>
        <p:grpSpPr>
          <a:xfrm>
            <a:off x="6372198" y="2191815"/>
            <a:ext cx="1368154" cy="3613449"/>
            <a:chOff x="6372198" y="2191815"/>
            <a:chExt cx="1368154" cy="3613449"/>
          </a:xfrm>
        </p:grpSpPr>
        <p:sp>
          <p:nvSpPr>
            <p:cNvPr id="9" name="橢圓 8"/>
            <p:cNvSpPr/>
            <p:nvPr/>
          </p:nvSpPr>
          <p:spPr>
            <a:xfrm>
              <a:off x="6516216" y="2191815"/>
              <a:ext cx="1080120" cy="504056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TW" altLang="en-US" sz="1400" kern="1000" spc="-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程式開始</a:t>
              </a:r>
              <a:endParaRPr lang="zh-TW" altLang="en-US" sz="1400" kern="1000" spc="-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6372778" y="2950491"/>
              <a:ext cx="1367572" cy="47850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 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全暗</a:t>
              </a: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372779" y="4511990"/>
              <a:ext cx="1367572" cy="50118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 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全亮</a:t>
              </a: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6372780" y="5301208"/>
              <a:ext cx="1367572" cy="50405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漸漸變暗</a:t>
              </a: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6372198" y="3726324"/>
              <a:ext cx="1368152" cy="49476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漸漸變亮</a:t>
              </a: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4" name="直線單箭頭接點 13"/>
            <p:cNvCxnSpPr>
              <a:stCxn id="9" idx="4"/>
              <a:endCxn id="10" idx="0"/>
            </p:cNvCxnSpPr>
            <p:nvPr/>
          </p:nvCxnSpPr>
          <p:spPr>
            <a:xfrm>
              <a:off x="7056276" y="2695871"/>
              <a:ext cx="288" cy="2546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stCxn id="10" idx="2"/>
              <a:endCxn id="13" idx="0"/>
            </p:cNvCxnSpPr>
            <p:nvPr/>
          </p:nvCxnSpPr>
          <p:spPr>
            <a:xfrm flipH="1">
              <a:off x="7056274" y="3429000"/>
              <a:ext cx="290" cy="2973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>
              <a:stCxn id="13" idx="2"/>
              <a:endCxn id="11" idx="0"/>
            </p:cNvCxnSpPr>
            <p:nvPr/>
          </p:nvCxnSpPr>
          <p:spPr>
            <a:xfrm>
              <a:off x="7056274" y="4221088"/>
              <a:ext cx="291" cy="2909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11" idx="2"/>
              <a:endCxn id="12" idx="0"/>
            </p:cNvCxnSpPr>
            <p:nvPr/>
          </p:nvCxnSpPr>
          <p:spPr>
            <a:xfrm>
              <a:off x="7056565" y="5013176"/>
              <a:ext cx="1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接點 17"/>
            <p:cNvCxnSpPr>
              <a:stCxn id="12" idx="1"/>
              <a:endCxn id="10" idx="1"/>
            </p:cNvCxnSpPr>
            <p:nvPr/>
          </p:nvCxnSpPr>
          <p:spPr>
            <a:xfrm rot="10800000">
              <a:off x="6372778" y="3189746"/>
              <a:ext cx="2" cy="2363490"/>
            </a:xfrm>
            <a:prstGeom prst="bentConnector3">
              <a:avLst>
                <a:gd name="adj1" fmla="val 1143010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00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情境流程圖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程式流程圖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學生填空用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195831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E2BA5F31-F6B8-0549-8009-913458624102}"/>
              </a:ext>
            </a:extLst>
          </p:cNvPr>
          <p:cNvSpPr txBox="1"/>
          <p:nvPr/>
        </p:nvSpPr>
        <p:spPr>
          <a:xfrm>
            <a:off x="1347123" y="1340768"/>
            <a:ext cx="19287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(4) </a:t>
            </a:r>
            <a:r>
              <a:rPr kumimoji="1" lang="zh-TW" altLang="en-US" sz="2000" b="1" dirty="0">
                <a:latin typeface="微軟正黑體" pitchFamily="34" charset="-120"/>
                <a:ea typeface="微軟正黑體" pitchFamily="34" charset="-120"/>
              </a:rPr>
              <a:t>情境流程圖</a:t>
            </a:r>
            <a:r>
              <a:rPr kumimoji="1" lang="en-US" altLang="zh-TW" sz="2000" b="1" dirty="0">
                <a:latin typeface="微軟正黑體" pitchFamily="34" charset="-120"/>
                <a:ea typeface="微軟正黑體" pitchFamily="34" charset="-120"/>
              </a:rPr>
              <a:t>:</a:t>
            </a:r>
            <a:endParaRPr kumimoji="1"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6" name="群組 55"/>
          <p:cNvGrpSpPr/>
          <p:nvPr/>
        </p:nvGrpSpPr>
        <p:grpSpPr>
          <a:xfrm>
            <a:off x="1635864" y="2335831"/>
            <a:ext cx="1368154" cy="3613449"/>
            <a:chOff x="6372198" y="2191815"/>
            <a:chExt cx="1368154" cy="3613449"/>
          </a:xfrm>
        </p:grpSpPr>
        <p:sp>
          <p:nvSpPr>
            <p:cNvPr id="9" name="橢圓 8"/>
            <p:cNvSpPr/>
            <p:nvPr/>
          </p:nvSpPr>
          <p:spPr>
            <a:xfrm>
              <a:off x="6516216" y="2191815"/>
              <a:ext cx="1080120" cy="504056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TW" altLang="en-US" sz="1400" kern="1000" spc="-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程式開始</a:t>
              </a:r>
              <a:endParaRPr lang="zh-TW" altLang="en-US" sz="1400" kern="1000" spc="-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6372778" y="2950491"/>
              <a:ext cx="1367572" cy="47850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 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全暗</a:t>
              </a: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372779" y="4511990"/>
              <a:ext cx="1367572" cy="50118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 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全亮</a:t>
              </a: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6372780" y="5301208"/>
              <a:ext cx="1367572" cy="50405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漸漸變暗</a:t>
              </a: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6372198" y="3726324"/>
              <a:ext cx="1368152" cy="49476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漸漸變亮</a:t>
              </a: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4" name="直線單箭頭接點 13"/>
            <p:cNvCxnSpPr>
              <a:stCxn id="9" idx="4"/>
              <a:endCxn id="10" idx="0"/>
            </p:cNvCxnSpPr>
            <p:nvPr/>
          </p:nvCxnSpPr>
          <p:spPr>
            <a:xfrm>
              <a:off x="7056276" y="2695871"/>
              <a:ext cx="288" cy="2546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stCxn id="10" idx="2"/>
              <a:endCxn id="13" idx="0"/>
            </p:cNvCxnSpPr>
            <p:nvPr/>
          </p:nvCxnSpPr>
          <p:spPr>
            <a:xfrm flipH="1">
              <a:off x="7056274" y="3429000"/>
              <a:ext cx="290" cy="2973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>
              <a:stCxn id="13" idx="2"/>
              <a:endCxn id="11" idx="0"/>
            </p:cNvCxnSpPr>
            <p:nvPr/>
          </p:nvCxnSpPr>
          <p:spPr>
            <a:xfrm>
              <a:off x="7056274" y="4221088"/>
              <a:ext cx="291" cy="2909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11" idx="2"/>
              <a:endCxn id="12" idx="0"/>
            </p:cNvCxnSpPr>
            <p:nvPr/>
          </p:nvCxnSpPr>
          <p:spPr>
            <a:xfrm>
              <a:off x="7056565" y="5013176"/>
              <a:ext cx="1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接點 17"/>
            <p:cNvCxnSpPr>
              <a:stCxn id="12" idx="1"/>
              <a:endCxn id="10" idx="1"/>
            </p:cNvCxnSpPr>
            <p:nvPr/>
          </p:nvCxnSpPr>
          <p:spPr>
            <a:xfrm rot="10800000">
              <a:off x="6372778" y="3189746"/>
              <a:ext cx="2" cy="2363490"/>
            </a:xfrm>
            <a:prstGeom prst="bentConnector3">
              <a:avLst>
                <a:gd name="adj1" fmla="val 1143010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內容版面配置區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95735"/>
            <a:ext cx="4701163" cy="4873625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5251591" y="1340768"/>
            <a:ext cx="1901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(5)</a:t>
            </a:r>
            <a:r>
              <a:rPr kumimoji="1" lang="zh-TW" altLang="en-US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</a:t>
            </a:r>
            <a:r>
              <a:rPr kumimoji="1" lang="zh-CN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流程圖</a:t>
            </a:r>
            <a:endParaRPr kumimoji="1"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4" name="直線箭頭接點 11">
            <a:extLst>
              <a:ext uri="{FF2B5EF4-FFF2-40B4-BE49-F238E27FC236}">
                <a16:creationId xmlns="" xmlns:a16="http://schemas.microsoft.com/office/drawing/2014/main" id="{987C75E5-4FEE-9C4B-BC4E-411AA9A17B86}"/>
              </a:ext>
            </a:extLst>
          </p:cNvPr>
          <p:cNvCxnSpPr/>
          <p:nvPr/>
        </p:nvCxnSpPr>
        <p:spPr>
          <a:xfrm flipH="1">
            <a:off x="5160323" y="3719631"/>
            <a:ext cx="313576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橢圓 2"/>
          <p:cNvSpPr/>
          <p:nvPr/>
        </p:nvSpPr>
        <p:spPr>
          <a:xfrm>
            <a:off x="4836287" y="1988840"/>
            <a:ext cx="648072" cy="288032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4711531" y="1880828"/>
            <a:ext cx="868581" cy="504056"/>
          </a:xfrm>
          <a:prstGeom prst="ellipse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1400" kern="1000" spc="-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4283968" y="2641600"/>
            <a:ext cx="1633344" cy="2833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343651" y="3149600"/>
            <a:ext cx="1569469" cy="370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759960" y="3914326"/>
            <a:ext cx="754379" cy="693234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菱形 26"/>
          <p:cNvSpPr/>
          <p:nvPr/>
        </p:nvSpPr>
        <p:spPr>
          <a:xfrm>
            <a:off x="6916420" y="3914326"/>
            <a:ext cx="754379" cy="693234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4343650" y="4933951"/>
            <a:ext cx="1581661" cy="3208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4337554" y="5572760"/>
            <a:ext cx="1612142" cy="3342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4343650" y="6223636"/>
            <a:ext cx="1581661" cy="3295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6484870" y="4926331"/>
            <a:ext cx="1581661" cy="3208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6478774" y="5565140"/>
            <a:ext cx="1612142" cy="3342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6484870" y="6216016"/>
            <a:ext cx="1581661" cy="3295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79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情境流程圖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程式流程圖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教師用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195831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E2BA5F31-F6B8-0549-8009-913458624102}"/>
              </a:ext>
            </a:extLst>
          </p:cNvPr>
          <p:cNvSpPr txBox="1"/>
          <p:nvPr/>
        </p:nvSpPr>
        <p:spPr>
          <a:xfrm>
            <a:off x="1347123" y="1340768"/>
            <a:ext cx="19287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(4) </a:t>
            </a:r>
            <a:r>
              <a:rPr kumimoji="1" lang="zh-TW" altLang="en-US" sz="2000" b="1" dirty="0">
                <a:latin typeface="微軟正黑體" pitchFamily="34" charset="-120"/>
                <a:ea typeface="微軟正黑體" pitchFamily="34" charset="-120"/>
              </a:rPr>
              <a:t>情境流程圖</a:t>
            </a:r>
            <a:r>
              <a:rPr kumimoji="1" lang="en-US" altLang="zh-TW" sz="2000" b="1" dirty="0">
                <a:latin typeface="微軟正黑體" pitchFamily="34" charset="-120"/>
                <a:ea typeface="微軟正黑體" pitchFamily="34" charset="-120"/>
              </a:rPr>
              <a:t>:</a:t>
            </a:r>
            <a:endParaRPr kumimoji="1"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6" name="群組 55"/>
          <p:cNvGrpSpPr/>
          <p:nvPr/>
        </p:nvGrpSpPr>
        <p:grpSpPr>
          <a:xfrm>
            <a:off x="1635864" y="2335831"/>
            <a:ext cx="1368154" cy="3613449"/>
            <a:chOff x="6372198" y="2191815"/>
            <a:chExt cx="1368154" cy="3613449"/>
          </a:xfrm>
        </p:grpSpPr>
        <p:sp>
          <p:nvSpPr>
            <p:cNvPr id="9" name="橢圓 8"/>
            <p:cNvSpPr/>
            <p:nvPr/>
          </p:nvSpPr>
          <p:spPr>
            <a:xfrm>
              <a:off x="6516216" y="2191815"/>
              <a:ext cx="1080120" cy="504056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TW" altLang="en-US" sz="1400" kern="1000" spc="-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程式開始</a:t>
              </a:r>
              <a:endParaRPr lang="zh-TW" altLang="en-US" sz="1400" kern="1000" spc="-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6372778" y="2950491"/>
              <a:ext cx="1367572" cy="47850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 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全暗</a:t>
              </a: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372779" y="4511990"/>
              <a:ext cx="1367572" cy="50118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 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全亮</a:t>
              </a: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6372780" y="5301208"/>
              <a:ext cx="1367572" cy="50405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漸漸變暗</a:t>
              </a: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6372198" y="3726324"/>
              <a:ext cx="1368152" cy="49476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</a:t>
              </a:r>
              <a:r>
                <a:rPr lang="zh-TW" altLang="en-US" sz="1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漸漸變亮</a:t>
              </a:r>
              <a:endPara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4" name="直線單箭頭接點 13"/>
            <p:cNvCxnSpPr>
              <a:stCxn id="9" idx="4"/>
              <a:endCxn id="10" idx="0"/>
            </p:cNvCxnSpPr>
            <p:nvPr/>
          </p:nvCxnSpPr>
          <p:spPr>
            <a:xfrm>
              <a:off x="7056276" y="2695871"/>
              <a:ext cx="288" cy="2546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stCxn id="10" idx="2"/>
              <a:endCxn id="13" idx="0"/>
            </p:cNvCxnSpPr>
            <p:nvPr/>
          </p:nvCxnSpPr>
          <p:spPr>
            <a:xfrm flipH="1">
              <a:off x="7056274" y="3429000"/>
              <a:ext cx="290" cy="2973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>
              <a:stCxn id="13" idx="2"/>
              <a:endCxn id="11" idx="0"/>
            </p:cNvCxnSpPr>
            <p:nvPr/>
          </p:nvCxnSpPr>
          <p:spPr>
            <a:xfrm>
              <a:off x="7056274" y="4221088"/>
              <a:ext cx="291" cy="2909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11" idx="2"/>
              <a:endCxn id="12" idx="0"/>
            </p:cNvCxnSpPr>
            <p:nvPr/>
          </p:nvCxnSpPr>
          <p:spPr>
            <a:xfrm>
              <a:off x="7056565" y="5013176"/>
              <a:ext cx="1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接點 17"/>
            <p:cNvCxnSpPr>
              <a:stCxn id="12" idx="1"/>
              <a:endCxn id="10" idx="1"/>
            </p:cNvCxnSpPr>
            <p:nvPr/>
          </p:nvCxnSpPr>
          <p:spPr>
            <a:xfrm rot="10800000">
              <a:off x="6372778" y="3189746"/>
              <a:ext cx="2" cy="2363490"/>
            </a:xfrm>
            <a:prstGeom prst="bentConnector3">
              <a:avLst>
                <a:gd name="adj1" fmla="val 1143010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內容版面配置區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95735"/>
            <a:ext cx="4701163" cy="4873625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5251591" y="1340768"/>
            <a:ext cx="1901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(5)</a:t>
            </a:r>
            <a:r>
              <a:rPr kumimoji="1" lang="zh-TW" altLang="en-US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</a:t>
            </a:r>
            <a:r>
              <a:rPr kumimoji="1" lang="zh-CN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流程圖</a:t>
            </a:r>
            <a:endParaRPr kumimoji="1"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4" name="直線箭頭接點 11">
            <a:extLst>
              <a:ext uri="{FF2B5EF4-FFF2-40B4-BE49-F238E27FC236}">
                <a16:creationId xmlns="" xmlns:a16="http://schemas.microsoft.com/office/drawing/2014/main" id="{987C75E5-4FEE-9C4B-BC4E-411AA9A17B86}"/>
              </a:ext>
            </a:extLst>
          </p:cNvPr>
          <p:cNvCxnSpPr/>
          <p:nvPr/>
        </p:nvCxnSpPr>
        <p:spPr>
          <a:xfrm flipH="1">
            <a:off x="5160323" y="3719631"/>
            <a:ext cx="313576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7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程式</a:t>
            </a:r>
            <a:r>
              <a:rPr lang="zh-TW" altLang="en-US" dirty="0"/>
              <a:t>流程圖 </a:t>
            </a:r>
            <a:r>
              <a:rPr lang="en-US" altLang="zh-TW" dirty="0"/>
              <a:t>vs</a:t>
            </a:r>
            <a:r>
              <a:rPr lang="zh-TW" altLang="en-US" dirty="0"/>
              <a:t> 積木</a:t>
            </a:r>
            <a:r>
              <a:rPr lang="zh-CN" altLang="en-US" dirty="0"/>
              <a:t>程式</a:t>
            </a:r>
            <a:r>
              <a:rPr lang="zh-TW" altLang="en-US" dirty="0"/>
              <a:t>堆疊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1" t="41836" r="43750" b="35985"/>
          <a:stretch/>
        </p:blipFill>
        <p:spPr bwMode="auto">
          <a:xfrm>
            <a:off x="5570619" y="1916832"/>
            <a:ext cx="2998653" cy="222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079B9156-3E60-2846-8D5D-1E25E64314C3}"/>
              </a:ext>
            </a:extLst>
          </p:cNvPr>
          <p:cNvSpPr txBox="1"/>
          <p:nvPr/>
        </p:nvSpPr>
        <p:spPr>
          <a:xfrm>
            <a:off x="6518992" y="4162461"/>
            <a:ext cx="1046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</a:t>
            </a:r>
            <a:r>
              <a:rPr kumimoji="1" lang="en-US" altLang="zh-CN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1</a:t>
            </a:r>
            <a:endParaRPr kumimoji="1"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內容版面配置區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49" y="1412776"/>
            <a:ext cx="4701163" cy="487362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762341" y="1268760"/>
            <a:ext cx="2736304" cy="2304256"/>
          </a:xfrm>
          <a:prstGeom prst="ellips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>
            <a:cxnSpLocks/>
          </p:cNvCxnSpPr>
          <p:nvPr/>
        </p:nvCxnSpPr>
        <p:spPr>
          <a:xfrm>
            <a:off x="3351247" y="2411760"/>
            <a:ext cx="1940833" cy="2916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3418215" y="1412776"/>
            <a:ext cx="187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(5) </a:t>
            </a:r>
            <a:r>
              <a:rPr kumimoji="1" lang="zh-CN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</a:t>
            </a:r>
            <a:r>
              <a:rPr kumimoji="1" lang="zh-CN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流程圖</a:t>
            </a:r>
            <a:endParaRPr kumimoji="1"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2" name="直線箭頭接點 11">
            <a:extLst>
              <a:ext uri="{FF2B5EF4-FFF2-40B4-BE49-F238E27FC236}">
                <a16:creationId xmlns="" xmlns:a16="http://schemas.microsoft.com/office/drawing/2014/main" id="{987C75E5-4FEE-9C4B-BC4E-411AA9A17B86}"/>
              </a:ext>
            </a:extLst>
          </p:cNvPr>
          <p:cNvCxnSpPr/>
          <p:nvPr/>
        </p:nvCxnSpPr>
        <p:spPr>
          <a:xfrm flipH="1">
            <a:off x="2187352" y="3336672"/>
            <a:ext cx="313576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5990385" y="1412776"/>
            <a:ext cx="215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(6)</a:t>
            </a:r>
            <a:r>
              <a:rPr kumimoji="1" lang="zh-TW" altLang="en-US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積木</a:t>
            </a:r>
            <a:r>
              <a:rPr kumimoji="1"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程式堆疊</a:t>
            </a:r>
          </a:p>
        </p:txBody>
      </p:sp>
    </p:spTree>
    <p:extLst>
      <p:ext uri="{BB962C8B-B14F-4D97-AF65-F5344CB8AC3E}">
        <p14:creationId xmlns:p14="http://schemas.microsoft.com/office/powerpoint/2010/main" val="12684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程式</a:t>
            </a:r>
            <a:r>
              <a:rPr lang="zh-TW" altLang="en-US" dirty="0"/>
              <a:t>流程圖 </a:t>
            </a:r>
            <a:r>
              <a:rPr lang="en-US" altLang="zh-TW" dirty="0"/>
              <a:t>vs</a:t>
            </a:r>
            <a:r>
              <a:rPr lang="zh-TW" altLang="en-US" dirty="0"/>
              <a:t> 積木</a:t>
            </a:r>
            <a:r>
              <a:rPr lang="zh-CN" altLang="en-US" dirty="0"/>
              <a:t>程式</a:t>
            </a:r>
            <a:r>
              <a:rPr lang="zh-TW" altLang="en-US" dirty="0"/>
              <a:t>堆疊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40417" r="40078" b="25158"/>
          <a:stretch/>
        </p:blipFill>
        <p:spPr bwMode="auto">
          <a:xfrm>
            <a:off x="5389201" y="1916832"/>
            <a:ext cx="3461310" cy="221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94EAD247-CB25-8244-9E74-FC7500DD1CD3}"/>
              </a:ext>
            </a:extLst>
          </p:cNvPr>
          <p:cNvSpPr txBox="1"/>
          <p:nvPr/>
        </p:nvSpPr>
        <p:spPr>
          <a:xfrm>
            <a:off x="6518992" y="4162461"/>
            <a:ext cx="1046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</a:t>
            </a:r>
            <a:r>
              <a:rPr kumimoji="1" lang="en-US" altLang="zh-CN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2</a:t>
            </a:r>
            <a:endParaRPr kumimoji="1"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內容版面配置區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5" y="1173920"/>
            <a:ext cx="4701163" cy="487362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611560" y="3118136"/>
            <a:ext cx="2880320" cy="3119176"/>
          </a:xfrm>
          <a:prstGeom prst="ellips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>
            <a:stCxn id="5" idx="7"/>
          </p:cNvCxnSpPr>
          <p:nvPr/>
        </p:nvCxnSpPr>
        <p:spPr>
          <a:xfrm flipV="1">
            <a:off x="3070067" y="2492896"/>
            <a:ext cx="2319134" cy="108203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3CF95012-1017-C948-BB94-67F572432C79}"/>
              </a:ext>
            </a:extLst>
          </p:cNvPr>
          <p:cNvSpPr txBox="1"/>
          <p:nvPr/>
        </p:nvSpPr>
        <p:spPr>
          <a:xfrm>
            <a:off x="2646219" y="1372928"/>
            <a:ext cx="2069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(5)</a:t>
            </a:r>
            <a:r>
              <a:rPr kumimoji="1" lang="zh-TW" altLang="en-US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</a:t>
            </a:r>
            <a:r>
              <a:rPr kumimoji="1" lang="zh-CN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流程圖</a:t>
            </a:r>
            <a:endParaRPr kumimoji="1"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1" name="直線箭頭接點 10">
            <a:extLst>
              <a:ext uri="{FF2B5EF4-FFF2-40B4-BE49-F238E27FC236}">
                <a16:creationId xmlns="" xmlns:a16="http://schemas.microsoft.com/office/drawing/2014/main" id="{0402E8F2-FB43-7E49-95AC-608EA4B6D628}"/>
              </a:ext>
            </a:extLst>
          </p:cNvPr>
          <p:cNvCxnSpPr/>
          <p:nvPr/>
        </p:nvCxnSpPr>
        <p:spPr>
          <a:xfrm flipH="1">
            <a:off x="2267744" y="3095077"/>
            <a:ext cx="313576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6804248" y="1372928"/>
            <a:ext cx="187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(6) </a:t>
            </a:r>
            <a:r>
              <a:rPr kumimoji="1" lang="zh-CN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</a:t>
            </a:r>
            <a:r>
              <a:rPr kumimoji="1" lang="zh-CN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流程圖</a:t>
            </a:r>
            <a:endParaRPr kumimoji="1"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65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程式</a:t>
            </a:r>
            <a:r>
              <a:rPr lang="zh-TW" altLang="en-US" dirty="0"/>
              <a:t>流程圖 </a:t>
            </a:r>
            <a:r>
              <a:rPr lang="en-US" altLang="zh-TW" dirty="0"/>
              <a:t>vs</a:t>
            </a:r>
            <a:r>
              <a:rPr lang="zh-TW" altLang="en-US" dirty="0"/>
              <a:t> 積木</a:t>
            </a:r>
            <a:r>
              <a:rPr lang="zh-CN" altLang="en-US" dirty="0"/>
              <a:t>程式</a:t>
            </a:r>
            <a:r>
              <a:rPr lang="zh-TW" altLang="en-US" dirty="0"/>
              <a:t>堆疊</a:t>
            </a:r>
          </a:p>
        </p:txBody>
      </p:sp>
      <p:cxnSp>
        <p:nvCxnSpPr>
          <p:cNvPr id="7" name="直線單箭頭接點 6"/>
          <p:cNvCxnSpPr>
            <a:endCxn id="4098" idx="1"/>
          </p:cNvCxnSpPr>
          <p:nvPr/>
        </p:nvCxnSpPr>
        <p:spPr>
          <a:xfrm flipV="1">
            <a:off x="4572000" y="3121394"/>
            <a:ext cx="849188" cy="16391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333" r="20937" b="10278"/>
          <a:stretch/>
        </p:blipFill>
        <p:spPr bwMode="auto">
          <a:xfrm>
            <a:off x="5421188" y="1949692"/>
            <a:ext cx="3327276" cy="234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71789327-5C8B-3C40-8CA8-024DDF06309D}"/>
              </a:ext>
            </a:extLst>
          </p:cNvPr>
          <p:cNvSpPr txBox="1"/>
          <p:nvPr/>
        </p:nvSpPr>
        <p:spPr>
          <a:xfrm>
            <a:off x="6561739" y="4253026"/>
            <a:ext cx="1046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</a:t>
            </a:r>
            <a:r>
              <a:rPr kumimoji="1" lang="en-US" altLang="zh-CN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3</a:t>
            </a:r>
            <a:endParaRPr kumimoji="1"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內容版面配置區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5" y="1370058"/>
            <a:ext cx="4701163" cy="487362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339752" y="3190144"/>
            <a:ext cx="2880320" cy="3119176"/>
          </a:xfrm>
          <a:prstGeom prst="ellips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5B4E3379-DD65-1C4E-9ED9-5FBC0DB0FDB1}"/>
              </a:ext>
            </a:extLst>
          </p:cNvPr>
          <p:cNvSpPr txBox="1"/>
          <p:nvPr/>
        </p:nvSpPr>
        <p:spPr>
          <a:xfrm>
            <a:off x="2151083" y="1473569"/>
            <a:ext cx="2276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(5)</a:t>
            </a:r>
            <a:r>
              <a:rPr kumimoji="1" lang="zh-TW" altLang="en-US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</a:t>
            </a:r>
            <a:r>
              <a:rPr kumimoji="1" lang="zh-CN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流程圖</a:t>
            </a:r>
            <a:endParaRPr kumimoji="1" lang="zh-TW" alt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1" name="直線箭頭接點 10">
            <a:extLst>
              <a:ext uri="{FF2B5EF4-FFF2-40B4-BE49-F238E27FC236}">
                <a16:creationId xmlns="" xmlns:a16="http://schemas.microsoft.com/office/drawing/2014/main" id="{EBA0BE7F-BD1F-D64F-9807-F474CE244552}"/>
              </a:ext>
            </a:extLst>
          </p:cNvPr>
          <p:cNvCxnSpPr/>
          <p:nvPr/>
        </p:nvCxnSpPr>
        <p:spPr>
          <a:xfrm flipH="1">
            <a:off x="1631424" y="3285312"/>
            <a:ext cx="313576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71D8B8DB-E67E-1141-8C8A-8C403C2F5B7D}"/>
              </a:ext>
            </a:extLst>
          </p:cNvPr>
          <p:cNvSpPr txBox="1"/>
          <p:nvPr/>
        </p:nvSpPr>
        <p:spPr>
          <a:xfrm>
            <a:off x="5993971" y="1473569"/>
            <a:ext cx="2181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(6)</a:t>
            </a:r>
            <a:r>
              <a:rPr kumimoji="1" lang="zh-TW" altLang="en-US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sz="2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積木</a:t>
            </a:r>
            <a:r>
              <a:rPr kumimoji="1"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程式堆疊</a:t>
            </a:r>
          </a:p>
        </p:txBody>
      </p:sp>
    </p:spTree>
    <p:extLst>
      <p:ext uri="{BB962C8B-B14F-4D97-AF65-F5344CB8AC3E}">
        <p14:creationId xmlns:p14="http://schemas.microsoft.com/office/powerpoint/2010/main" val="8781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5176</TotalTime>
  <Words>362</Words>
  <Application>Microsoft Office PowerPoint</Application>
  <PresentationFormat>如螢幕大小 (4:3)</PresentationFormat>
  <Paragraphs>79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壁窗</vt:lpstr>
      <vt:lpstr>PowerPoint 簡報</vt:lpstr>
      <vt:lpstr>PowerPoint 簡報</vt:lpstr>
      <vt:lpstr>情境主題及目的</vt:lpstr>
      <vt:lpstr>情境分析及情境流程圖</vt:lpstr>
      <vt:lpstr>情境流程圖 vs 程式流程圖(學生填空用)</vt:lpstr>
      <vt:lpstr>情境流程圖 vs 程式流程圖(教師用)</vt:lpstr>
      <vt:lpstr>程式流程圖 vs 積木程式堆疊</vt:lpstr>
      <vt:lpstr>程式流程圖 vs 積木程式堆疊</vt:lpstr>
      <vt:lpstr>程式流程圖 vs 積木程式堆疊</vt:lpstr>
      <vt:lpstr>程式流程圖 vs 積木程式堆疊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ryan</dc:creator>
  <cp:lastModifiedBy>user</cp:lastModifiedBy>
  <cp:revision>286</cp:revision>
  <cp:lastPrinted>2019-09-26T17:20:02Z</cp:lastPrinted>
  <dcterms:created xsi:type="dcterms:W3CDTF">2019-09-08T02:03:55Z</dcterms:created>
  <dcterms:modified xsi:type="dcterms:W3CDTF">2019-10-28T03:56:24Z</dcterms:modified>
</cp:coreProperties>
</file>