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4" r:id="rId4"/>
    <p:sldId id="280" r:id="rId5"/>
    <p:sldId id="278" r:id="rId6"/>
    <p:sldId id="285" r:id="rId7"/>
    <p:sldId id="279" r:id="rId8"/>
    <p:sldId id="281" r:id="rId9"/>
    <p:sldId id="286" r:id="rId10"/>
    <p:sldId id="287" r:id="rId11"/>
    <p:sldId id="288" r:id="rId12"/>
    <p:sldId id="289" r:id="rId13"/>
    <p:sldId id="296" r:id="rId14"/>
    <p:sldId id="297" r:id="rId15"/>
    <p:sldId id="291" r:id="rId16"/>
    <p:sldId id="290" r:id="rId17"/>
    <p:sldId id="292" r:id="rId18"/>
    <p:sldId id="293" r:id="rId19"/>
    <p:sldId id="294" r:id="rId20"/>
    <p:sldId id="295" r:id="rId21"/>
    <p:sldId id="282" r:id="rId22"/>
    <p:sldId id="277" r:id="rId23"/>
  </p:sldIdLst>
  <p:sldSz cx="9144000" cy="6858000" type="screen4x3"/>
  <p:notesSz cx="6807200" cy="9939338"/>
  <p:embeddedFontLst>
    <p:embeddedFont>
      <p:font typeface="Century Schoolbook" panose="02040604050505020304" pitchFamily="18" charset="0"/>
      <p:regular r:id="rId25"/>
      <p:bold r:id="rId26"/>
      <p:italic r:id="rId27"/>
      <p:boldItalic r:id="rId28"/>
    </p:embeddedFont>
    <p:embeddedFont>
      <p:font typeface="微軟正黑體" panose="020B0604030504040204" pitchFamily="34" charset="-120"/>
      <p:regular r:id="rId29"/>
      <p:bold r:id="rId30"/>
    </p:embeddedFont>
    <p:embeddedFont>
      <p:font typeface="微軟正黑體" panose="020B0604030504040204" pitchFamily="34" charset="-12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EuJMCFUOzBB88KcXCzuhiTqfh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80CD5F-AC42-41CA-8742-3B17F3966A75}">
  <a:tblStyle styleId="{8E80CD5F-AC42-41CA-8742-3B17F3966A75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DE7"/>
          </a:solidFill>
        </a:fill>
      </a:tcStyle>
    </a:wholeTbl>
    <a:band1H>
      <a:tcTxStyle/>
      <a:tcStyle>
        <a:tcBdr/>
        <a:fill>
          <a:solidFill>
            <a:srgbClr val="FFD8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8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3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9" y="0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28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8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42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13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861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23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345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397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910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24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997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474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59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95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51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95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14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3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64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24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 rot="5400000">
            <a:off x="2179800" y="-383400"/>
            <a:ext cx="4784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 txBox="1">
            <a:spLocks noGrp="1"/>
          </p:cNvSpPr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  <a:defRPr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57200" y="1556792"/>
            <a:ext cx="8229600" cy="456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icrosoft JhengHei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5" name="Google Shape;25;p2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" name="Google Shape;26;p2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9" name="Google Shape;29;p2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2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2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2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6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6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0" name="Google Shape;40;p26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Microsoft JhengHei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Microsoft JhengHei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3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1" name="Google Shape;71;p31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31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3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3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5" name="Google Shape;75;p3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3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32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3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4" name="Google Shape;84;p32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Microsoft JhengHei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" name="Google Shape;87;p3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32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9" name="Google Shape;89;p32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32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32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  <a:defRPr sz="2800" b="1" i="0" u="none" strike="noStrike" cap="small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339200"/>
            <a:ext cx="8229600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89560" algn="l" rtl="0">
              <a:spcBef>
                <a:spcPts val="320"/>
              </a:spcBef>
              <a:spcAft>
                <a:spcPts val="0"/>
              </a:spcAft>
              <a:buClr>
                <a:srgbClr val="DE7530"/>
              </a:buClr>
              <a:buSzPts val="96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rgbClr val="FEC2AC"/>
              </a:buClr>
              <a:buSzPts val="96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89051" algn="l" rtl="0">
              <a:spcBef>
                <a:spcPts val="280"/>
              </a:spcBef>
              <a:spcAft>
                <a:spcPts val="0"/>
              </a:spcAft>
              <a:buClr>
                <a:srgbClr val="BBC9E9"/>
              </a:buClr>
              <a:buSzPts val="952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pic>
        <p:nvPicPr>
          <p:cNvPr id="12" name="Google Shape;12;p23" descr="L:\自造者計畫\文書\課程\學生端開課\108年公版\微課程公版\微課程公版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1521" y="6383026"/>
            <a:ext cx="8712968" cy="32566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lOqNF1R8ucR88GiBFu9PRDZGUL38iVGg1qejo1L8Tes/edit?pli=1#slide=id.g263b5f600b0_0_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lOqNF1R8ucR88GiBFu9PRDZGUL38iVGg1qejo1L8Tes/edit?pli=1#slide=id.g26486674934_0_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DPqp4SVKjg?feature=oembed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wyes.tn.edu.tw/nknu5016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ites.google.com/wyes.tn.edu.tw/nknu5016a/%E9%A6%96%E9%A0%8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6KFM13gQ/CSdOWa80cPioSRoPAI15PQ/watch?utm_content=DAF6KFM13gQ&amp;utm_campaign=designshare&amp;utm_medium=link&amp;utm_source=edito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fV37NgU1-txcWpNSOUIluf-3XhNPkZvUx5ogvX2mu_o/edit?usp=shari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 descr="L:\自造者計畫\文書\課程\學生端開課\108年公版\微課程公版\微課程公版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1" y="6383026"/>
            <a:ext cx="8712968" cy="3256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1"/>
          <p:cNvGraphicFramePr/>
          <p:nvPr>
            <p:extLst>
              <p:ext uri="{D42A27DB-BD31-4B8C-83A1-F6EECF244321}">
                <p14:modId xmlns:p14="http://schemas.microsoft.com/office/powerpoint/2010/main" val="2102177650"/>
              </p:ext>
            </p:extLst>
          </p:nvPr>
        </p:nvGraphicFramePr>
        <p:xfrm>
          <a:off x="1079612" y="1988840"/>
          <a:ext cx="6984775" cy="3271270"/>
        </p:xfrm>
        <a:graphic>
          <a:graphicData uri="http://schemas.openxmlformats.org/drawingml/2006/table">
            <a:tbl>
              <a:tblPr firstRow="1" bandRow="1">
                <a:noFill/>
                <a:tableStyleId>{8E80CD5F-AC42-41CA-8742-3B17F3966A75}</a:tableStyleId>
              </a:tblPr>
              <a:tblGrid>
                <a:gridCol w="284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 u="none" strike="noStrike" cap="none" dirty="0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學年度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112學年度上學期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i="0" u="none" strike="noStrike" cap="none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教具名稱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5016A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徐雅雯</a:t>
                      </a:r>
                      <a:br>
                        <a:rPr lang="zh-TW" sz="24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24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(台南市文元國小衛星基地)</a:t>
                      </a:r>
                      <a:endParaRPr sz="2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編撰基地或聯盟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南大附小區域基地小聯盟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課程影片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B5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4" name="Google Shape;114;p1"/>
          <p:cNvSpPr txBox="1"/>
          <p:nvPr/>
        </p:nvSpPr>
        <p:spPr>
          <a:xfrm>
            <a:off x="3419872" y="1052736"/>
            <a:ext cx="23042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期末報告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156;p5"/>
          <p:cNvSpPr txBox="1">
            <a:spLocks noGrp="1"/>
          </p:cNvSpPr>
          <p:nvPr>
            <p:ph type="body" idx="1"/>
          </p:nvPr>
        </p:nvSpPr>
        <p:spPr>
          <a:xfrm>
            <a:off x="662880" y="1163267"/>
            <a:ext cx="7941568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u="sng" dirty="0">
                <a:solidFill>
                  <a:schemeClr val="hlink"/>
                </a:solidFill>
                <a:hlinkClick r:id="rId3"/>
              </a:rPr>
              <a:t>Google簡報</a:t>
            </a:r>
            <a:r>
              <a:rPr lang="zh-TW" dirty="0"/>
              <a:t>記錄情境分析、運作-簡報操作</a:t>
            </a:r>
            <a:endParaRPr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AF69B7F-4870-4BA6-2495-5539133D84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0451"/>
            <a:ext cx="9144000" cy="426042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43A900F-C5FC-9B0B-2A0D-D2D4100EF386}"/>
              </a:ext>
            </a:extLst>
          </p:cNvPr>
          <p:cNvSpPr txBox="1"/>
          <p:nvPr/>
        </p:nvSpPr>
        <p:spPr>
          <a:xfrm>
            <a:off x="5850567" y="5583948"/>
            <a:ext cx="2339102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拖曳圖片到對應的流程圖上</a:t>
            </a:r>
          </a:p>
        </p:txBody>
      </p:sp>
      <p:sp>
        <p:nvSpPr>
          <p:cNvPr id="13" name="Google Shape;182;p8">
            <a:extLst>
              <a:ext uri="{FF2B5EF4-FFF2-40B4-BE49-F238E27FC236}">
                <a16:creationId xmlns:a16="http://schemas.microsoft.com/office/drawing/2014/main" id="{5DAD7381-68A2-8550-7B05-BEFDACDD0EC0}"/>
              </a:ext>
            </a:extLst>
          </p:cNvPr>
          <p:cNvSpPr/>
          <p:nvPr/>
        </p:nvSpPr>
        <p:spPr>
          <a:xfrm rot="10800000">
            <a:off x="5725794" y="4770812"/>
            <a:ext cx="792088" cy="6659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" name="Google Shape;156;p5">
            <a:extLst>
              <a:ext uri="{FF2B5EF4-FFF2-40B4-BE49-F238E27FC236}">
                <a16:creationId xmlns:a16="http://schemas.microsoft.com/office/drawing/2014/main" id="{793F383C-FA4C-01B9-499D-B22055E9DC9A}"/>
              </a:ext>
            </a:extLst>
          </p:cNvPr>
          <p:cNvSpPr txBox="1">
            <a:spLocks/>
          </p:cNvSpPr>
          <p:nvPr/>
        </p:nvSpPr>
        <p:spPr>
          <a:xfrm>
            <a:off x="127152" y="1807345"/>
            <a:ext cx="1739355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循序、迴圈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箭號: 向上 6">
            <a:extLst>
              <a:ext uri="{FF2B5EF4-FFF2-40B4-BE49-F238E27FC236}">
                <a16:creationId xmlns:a16="http://schemas.microsoft.com/office/drawing/2014/main" id="{BF09269C-09C3-5011-A9BF-FE5DB0F03BD8}"/>
              </a:ext>
            </a:extLst>
          </p:cNvPr>
          <p:cNvSpPr/>
          <p:nvPr/>
        </p:nvSpPr>
        <p:spPr>
          <a:xfrm rot="5400000">
            <a:off x="4140662" y="4250220"/>
            <a:ext cx="254524" cy="34879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FE3D02A-D083-D4E8-022F-580345392DB7}"/>
              </a:ext>
            </a:extLst>
          </p:cNvPr>
          <p:cNvSpPr txBox="1"/>
          <p:nvPr/>
        </p:nvSpPr>
        <p:spPr>
          <a:xfrm>
            <a:off x="3539508" y="4788815"/>
            <a:ext cx="902811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學生填寫</a:t>
            </a:r>
          </a:p>
        </p:txBody>
      </p:sp>
      <p:sp>
        <p:nvSpPr>
          <p:cNvPr id="16" name="箭號: 向上 6">
            <a:extLst>
              <a:ext uri="{FF2B5EF4-FFF2-40B4-BE49-F238E27FC236}">
                <a16:creationId xmlns:a16="http://schemas.microsoft.com/office/drawing/2014/main" id="{BF09269C-09C3-5011-A9BF-FE5DB0F03BD8}"/>
              </a:ext>
            </a:extLst>
          </p:cNvPr>
          <p:cNvSpPr/>
          <p:nvPr/>
        </p:nvSpPr>
        <p:spPr>
          <a:xfrm rot="5400000">
            <a:off x="4140661" y="5273499"/>
            <a:ext cx="254524" cy="34879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17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156;p5"/>
          <p:cNvSpPr txBox="1">
            <a:spLocks noGrp="1"/>
          </p:cNvSpPr>
          <p:nvPr>
            <p:ph type="body" idx="1"/>
          </p:nvPr>
        </p:nvSpPr>
        <p:spPr>
          <a:xfrm>
            <a:off x="728478" y="1062113"/>
            <a:ext cx="7941568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Clr>
                <a:schemeClr val="dk1"/>
              </a:buClr>
              <a:buSzPts val="180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Google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簡報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NKNUBLOCK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模擬板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練習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&gt;&gt;5016A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實體板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291EAC-054F-A94B-882A-16B61C75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85" y="1820343"/>
            <a:ext cx="6169721" cy="402120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3409859-87A0-ACAF-D2F4-38488F6D3C3E}"/>
              </a:ext>
            </a:extLst>
          </p:cNvPr>
          <p:cNvSpPr txBox="1"/>
          <p:nvPr/>
        </p:nvSpPr>
        <p:spPr>
          <a:xfrm>
            <a:off x="2953608" y="5858525"/>
            <a:ext cx="3236784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學生將完整的程式片段截圖貼在框框中</a:t>
            </a:r>
          </a:p>
        </p:txBody>
      </p:sp>
      <p:sp>
        <p:nvSpPr>
          <p:cNvPr id="5" name="箭號: 向上 4">
            <a:extLst>
              <a:ext uri="{FF2B5EF4-FFF2-40B4-BE49-F238E27FC236}">
                <a16:creationId xmlns:a16="http://schemas.microsoft.com/office/drawing/2014/main" id="{BB6D19A4-353C-D765-3D3D-EC2D34C1B2D3}"/>
              </a:ext>
            </a:extLst>
          </p:cNvPr>
          <p:cNvSpPr/>
          <p:nvPr/>
        </p:nvSpPr>
        <p:spPr>
          <a:xfrm>
            <a:off x="4444738" y="5492759"/>
            <a:ext cx="254524" cy="34879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D22387D-2539-4380-9D01-59FBD79207B9}"/>
              </a:ext>
            </a:extLst>
          </p:cNvPr>
          <p:cNvSpPr txBox="1"/>
          <p:nvPr/>
        </p:nvSpPr>
        <p:spPr>
          <a:xfrm>
            <a:off x="4444738" y="1666454"/>
            <a:ext cx="3236784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模擬板程式運作沒問題，才能拿實體板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4F05EF-4060-4B91-9097-10AA928FBDA7}"/>
              </a:ext>
            </a:extLst>
          </p:cNvPr>
          <p:cNvSpPr txBox="1"/>
          <p:nvPr/>
        </p:nvSpPr>
        <p:spPr>
          <a:xfrm>
            <a:off x="6844506" y="3446225"/>
            <a:ext cx="1620957" cy="73866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老師打成績用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</a:rPr>
              <a:t>留下程式編輯記錄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</a:rPr>
              <a:t>學生不需存檔</a:t>
            </a:r>
          </a:p>
        </p:txBody>
      </p:sp>
    </p:spTree>
    <p:extLst>
      <p:ext uri="{BB962C8B-B14F-4D97-AF65-F5344CB8AC3E}">
        <p14:creationId xmlns:p14="http://schemas.microsoft.com/office/powerpoint/2010/main" val="275707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Google Shape;156;p5">
            <a:extLst>
              <a:ext uri="{FF2B5EF4-FFF2-40B4-BE49-F238E27FC236}">
                <a16:creationId xmlns:a16="http://schemas.microsoft.com/office/drawing/2014/main" id="{3E8F6EA8-5FE5-67AE-019A-6E52190D8D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61" y="1030223"/>
            <a:ext cx="7941568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Clr>
                <a:schemeClr val="dk1"/>
              </a:buClr>
              <a:buSzPts val="180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透過任務執行，學生的操作與發現，引導出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的使用方式。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5E78D8-C5F7-73E9-95DE-B99F1BD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2" y="2040989"/>
            <a:ext cx="1890067" cy="3786788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72B63FB8-8820-6FCC-1811-78018DDD9BCB}"/>
              </a:ext>
            </a:extLst>
          </p:cNvPr>
          <p:cNvGrpSpPr/>
          <p:nvPr/>
        </p:nvGrpSpPr>
        <p:grpSpPr>
          <a:xfrm>
            <a:off x="3377396" y="2040989"/>
            <a:ext cx="1972279" cy="4552165"/>
            <a:chOff x="3215592" y="1874189"/>
            <a:chExt cx="2695951" cy="622245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A4D3D51-B3A1-9A0B-2258-DFD2D91F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5592" y="1874189"/>
              <a:ext cx="2505425" cy="362001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2D565C1-FE4F-8015-8E24-05655CFA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5592" y="2295108"/>
              <a:ext cx="2695951" cy="5801535"/>
            </a:xfrm>
            <a:prstGeom prst="rect">
              <a:avLst/>
            </a:prstGeom>
          </p:spPr>
        </p:pic>
      </p:grp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E26B3AD-4B90-6977-E79B-76DF5AA90E02}"/>
              </a:ext>
            </a:extLst>
          </p:cNvPr>
          <p:cNvSpPr/>
          <p:nvPr/>
        </p:nvSpPr>
        <p:spPr>
          <a:xfrm>
            <a:off x="2609610" y="4051937"/>
            <a:ext cx="472440" cy="419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F4FB310C-49EC-26F5-F367-BCC6BDC01187}"/>
              </a:ext>
            </a:extLst>
          </p:cNvPr>
          <p:cNvSpPr/>
          <p:nvPr/>
        </p:nvSpPr>
        <p:spPr>
          <a:xfrm>
            <a:off x="5652056" y="4035815"/>
            <a:ext cx="472440" cy="419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7032571-7EDD-DD78-ACE8-03D3D7F269D1}"/>
              </a:ext>
            </a:extLst>
          </p:cNvPr>
          <p:cNvGrpSpPr/>
          <p:nvPr/>
        </p:nvGrpSpPr>
        <p:grpSpPr>
          <a:xfrm>
            <a:off x="6389409" y="1816830"/>
            <a:ext cx="2279302" cy="4776324"/>
            <a:chOff x="6438494" y="1675466"/>
            <a:chExt cx="2829320" cy="5928899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5B050891-C0FD-2751-F3AC-14CA37678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8494" y="2040989"/>
              <a:ext cx="2362530" cy="5563376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F8617088-EBFD-035B-E417-5154FA44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8494" y="1675466"/>
              <a:ext cx="2829320" cy="257211"/>
            </a:xfrm>
            <a:prstGeom prst="rect">
              <a:avLst/>
            </a:prstGeom>
          </p:spPr>
        </p:pic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867F2A03-65EE-DD1C-0264-1AEB20E6E6A1}"/>
              </a:ext>
            </a:extLst>
          </p:cNvPr>
          <p:cNvSpPr/>
          <p:nvPr/>
        </p:nvSpPr>
        <p:spPr>
          <a:xfrm>
            <a:off x="3572759" y="4741682"/>
            <a:ext cx="1706251" cy="82955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90A0F23-026A-EC5D-417E-99F0D8FF652C}"/>
              </a:ext>
            </a:extLst>
          </p:cNvPr>
          <p:cNvSpPr txBox="1"/>
          <p:nvPr/>
        </p:nvSpPr>
        <p:spPr>
          <a:xfrm>
            <a:off x="4287948" y="3953710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7728169-D5BF-152A-4F12-DC5260CFD96B}"/>
              </a:ext>
            </a:extLst>
          </p:cNvPr>
          <p:cNvSpPr txBox="1"/>
          <p:nvPr/>
        </p:nvSpPr>
        <p:spPr>
          <a:xfrm>
            <a:off x="4287948" y="4786196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AD2D271-B5FB-FDDC-7BCB-FA737E421A78}"/>
              </a:ext>
            </a:extLst>
          </p:cNvPr>
          <p:cNvSpPr txBox="1"/>
          <p:nvPr/>
        </p:nvSpPr>
        <p:spPr>
          <a:xfrm>
            <a:off x="4287948" y="5215263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2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B3E487E-8E2E-826F-BCBE-4096A56A35EC}"/>
              </a:ext>
            </a:extLst>
          </p:cNvPr>
          <p:cNvSpPr txBox="1"/>
          <p:nvPr/>
        </p:nvSpPr>
        <p:spPr>
          <a:xfrm>
            <a:off x="4287948" y="6071496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2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0D14579-5E49-C959-910A-29F89AE530DA}"/>
              </a:ext>
            </a:extLst>
          </p:cNvPr>
          <p:cNvSpPr txBox="1"/>
          <p:nvPr/>
        </p:nvSpPr>
        <p:spPr>
          <a:xfrm>
            <a:off x="1266298" y="4112529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E6E20C8-40D3-BDDA-09D2-A05F4C5179BD}"/>
              </a:ext>
            </a:extLst>
          </p:cNvPr>
          <p:cNvSpPr txBox="1"/>
          <p:nvPr/>
        </p:nvSpPr>
        <p:spPr>
          <a:xfrm>
            <a:off x="1266298" y="4975495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17D90D-94F4-9AE2-7F19-AC820F622269}"/>
              </a:ext>
            </a:extLst>
          </p:cNvPr>
          <p:cNvSpPr txBox="1"/>
          <p:nvPr/>
        </p:nvSpPr>
        <p:spPr>
          <a:xfrm>
            <a:off x="7432468" y="3399921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1F4F98E-1C0F-E94A-2A50-9BAD0E977C2A}"/>
              </a:ext>
            </a:extLst>
          </p:cNvPr>
          <p:cNvSpPr txBox="1"/>
          <p:nvPr/>
        </p:nvSpPr>
        <p:spPr>
          <a:xfrm>
            <a:off x="7432468" y="4090167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E9E903C-EBA9-9465-D941-13ECDDE2638B}"/>
              </a:ext>
            </a:extLst>
          </p:cNvPr>
          <p:cNvSpPr txBox="1"/>
          <p:nvPr/>
        </p:nvSpPr>
        <p:spPr>
          <a:xfrm>
            <a:off x="7432468" y="4438009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2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9E53F03-D42D-7D28-DADA-950E3D0C38CF}"/>
              </a:ext>
            </a:extLst>
          </p:cNvPr>
          <p:cNvSpPr txBox="1"/>
          <p:nvPr/>
        </p:nvSpPr>
        <p:spPr>
          <a:xfrm>
            <a:off x="7432468" y="5152002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2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AD9871F-1EDA-C19A-1716-C2E135BC7D15}"/>
              </a:ext>
            </a:extLst>
          </p:cNvPr>
          <p:cNvSpPr txBox="1"/>
          <p:nvPr/>
        </p:nvSpPr>
        <p:spPr>
          <a:xfrm>
            <a:off x="7432468" y="5434301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3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2D14C93-7B5F-A626-68AB-3D1035948064}"/>
              </a:ext>
            </a:extLst>
          </p:cNvPr>
          <p:cNvSpPr txBox="1"/>
          <p:nvPr/>
        </p:nvSpPr>
        <p:spPr>
          <a:xfrm>
            <a:off x="7432468" y="6153374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3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C21B3BD-4402-905B-8993-8B7DCBAB62CA}"/>
              </a:ext>
            </a:extLst>
          </p:cNvPr>
          <p:cNvSpPr txBox="1"/>
          <p:nvPr/>
        </p:nvSpPr>
        <p:spPr>
          <a:xfrm>
            <a:off x="1540618" y="4585737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30D5AF6-C7D0-CA67-68C8-EFF7002181B3}"/>
              </a:ext>
            </a:extLst>
          </p:cNvPr>
          <p:cNvSpPr txBox="1"/>
          <p:nvPr/>
        </p:nvSpPr>
        <p:spPr>
          <a:xfrm>
            <a:off x="1591418" y="5414871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8ADDF0A-8286-077C-9263-8E0D2BE46611}"/>
              </a:ext>
            </a:extLst>
          </p:cNvPr>
          <p:cNvSpPr txBox="1"/>
          <p:nvPr/>
        </p:nvSpPr>
        <p:spPr>
          <a:xfrm>
            <a:off x="935782" y="3273218"/>
            <a:ext cx="44114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/>
                </a:solidFill>
              </a:rPr>
              <a:t>熄滅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D21A62B-2CFD-E807-538B-58DB2B76BD71}"/>
              </a:ext>
            </a:extLst>
          </p:cNvPr>
          <p:cNvSpPr txBox="1"/>
          <p:nvPr/>
        </p:nvSpPr>
        <p:spPr>
          <a:xfrm>
            <a:off x="3970486" y="3160267"/>
            <a:ext cx="44114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/>
                </a:solidFill>
              </a:rPr>
              <a:t>熄滅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8E28435-172B-348E-46DB-7FBFE0A31027}"/>
              </a:ext>
            </a:extLst>
          </p:cNvPr>
          <p:cNvSpPr txBox="1"/>
          <p:nvPr/>
        </p:nvSpPr>
        <p:spPr>
          <a:xfrm>
            <a:off x="7092994" y="2742433"/>
            <a:ext cx="44114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/>
                </a:solidFill>
              </a:rPr>
              <a:t>熄滅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227FF8A-8D6F-1483-8AC1-E1F060D6FB2B}"/>
              </a:ext>
            </a:extLst>
          </p:cNvPr>
          <p:cNvSpPr txBox="1"/>
          <p:nvPr/>
        </p:nvSpPr>
        <p:spPr>
          <a:xfrm>
            <a:off x="4582974" y="4403709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F989A57-4289-F28C-BA68-DD463A44600C}"/>
              </a:ext>
            </a:extLst>
          </p:cNvPr>
          <p:cNvSpPr txBox="1"/>
          <p:nvPr/>
        </p:nvSpPr>
        <p:spPr>
          <a:xfrm>
            <a:off x="4598214" y="5693178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025CE8F-F098-0D9F-BDD3-60354ECD7D05}"/>
              </a:ext>
            </a:extLst>
          </p:cNvPr>
          <p:cNvSpPr txBox="1"/>
          <p:nvPr/>
        </p:nvSpPr>
        <p:spPr>
          <a:xfrm>
            <a:off x="7738843" y="3799754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12810E0-F57B-946B-EADF-75E61ED6581E}"/>
              </a:ext>
            </a:extLst>
          </p:cNvPr>
          <p:cNvSpPr txBox="1"/>
          <p:nvPr/>
        </p:nvSpPr>
        <p:spPr>
          <a:xfrm>
            <a:off x="7749003" y="4852533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DA6011E-D90B-904A-39AD-17872EB76F46}"/>
              </a:ext>
            </a:extLst>
          </p:cNvPr>
          <p:cNvSpPr txBox="1"/>
          <p:nvPr/>
        </p:nvSpPr>
        <p:spPr>
          <a:xfrm>
            <a:off x="7749003" y="5861062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156;p5">
            <a:extLst>
              <a:ext uri="{FF2B5EF4-FFF2-40B4-BE49-F238E27FC236}">
                <a16:creationId xmlns:a16="http://schemas.microsoft.com/office/drawing/2014/main" id="{1D76A79D-8B67-A899-86C4-CE7D36411879}"/>
              </a:ext>
            </a:extLst>
          </p:cNvPr>
          <p:cNvSpPr txBox="1">
            <a:spLocks/>
          </p:cNvSpPr>
          <p:nvPr/>
        </p:nvSpPr>
        <p:spPr>
          <a:xfrm>
            <a:off x="5774834" y="615444"/>
            <a:ext cx="940655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變數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67969F-0352-DEDC-AFCA-8966DA091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5" y="1073830"/>
            <a:ext cx="4710437" cy="2178872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00890B45-51C1-DD18-505F-433B201CD954}"/>
              </a:ext>
            </a:extLst>
          </p:cNvPr>
          <p:cNvGrpSpPr/>
          <p:nvPr/>
        </p:nvGrpSpPr>
        <p:grpSpPr>
          <a:xfrm>
            <a:off x="5876153" y="1011370"/>
            <a:ext cx="2593062" cy="5433815"/>
            <a:chOff x="6438494" y="1675466"/>
            <a:chExt cx="2829320" cy="592889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EE17CFA-CDD4-451E-6BFA-B3FCE7CF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8494" y="2040989"/>
              <a:ext cx="2362530" cy="556337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2BB68A4-6598-2E2C-E261-69CE6058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8494" y="1675466"/>
              <a:ext cx="2829320" cy="257211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6E91CFD-6512-7312-C7C0-E09705144BCC}"/>
              </a:ext>
            </a:extLst>
          </p:cNvPr>
          <p:cNvSpPr/>
          <p:nvPr/>
        </p:nvSpPr>
        <p:spPr>
          <a:xfrm>
            <a:off x="6410227" y="2771480"/>
            <a:ext cx="1631177" cy="119720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038752-0FD1-A5AD-6019-2C3255451399}"/>
              </a:ext>
            </a:extLst>
          </p:cNvPr>
          <p:cNvSpPr txBox="1"/>
          <p:nvPr/>
        </p:nvSpPr>
        <p:spPr>
          <a:xfrm>
            <a:off x="7069248" y="2842625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6D61A3C-07E3-62D5-694A-38557A22FAA7}"/>
              </a:ext>
            </a:extLst>
          </p:cNvPr>
          <p:cNvSpPr txBox="1"/>
          <p:nvPr/>
        </p:nvSpPr>
        <p:spPr>
          <a:xfrm>
            <a:off x="7069248" y="3629391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7FB9A5-9908-C433-DF28-CF67CC9C8861}"/>
              </a:ext>
            </a:extLst>
          </p:cNvPr>
          <p:cNvSpPr txBox="1"/>
          <p:nvPr/>
        </p:nvSpPr>
        <p:spPr>
          <a:xfrm>
            <a:off x="7079408" y="4009350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2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E496027-539F-9A9C-8339-33D2198BC8E2}"/>
              </a:ext>
            </a:extLst>
          </p:cNvPr>
          <p:cNvSpPr txBox="1"/>
          <p:nvPr/>
        </p:nvSpPr>
        <p:spPr>
          <a:xfrm>
            <a:off x="7079408" y="4819863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2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BA6ED6B-AA1E-212F-C7F2-6DF11F801F19}"/>
              </a:ext>
            </a:extLst>
          </p:cNvPr>
          <p:cNvSpPr txBox="1"/>
          <p:nvPr/>
        </p:nvSpPr>
        <p:spPr>
          <a:xfrm>
            <a:off x="7089568" y="5155490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3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114A7F3-CA67-8ACB-D6BB-B8C780C30AD3}"/>
              </a:ext>
            </a:extLst>
          </p:cNvPr>
          <p:cNvSpPr txBox="1"/>
          <p:nvPr/>
        </p:nvSpPr>
        <p:spPr>
          <a:xfrm>
            <a:off x="7079408" y="5966003"/>
            <a:ext cx="26962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3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箭號: 向上 6">
            <a:extLst>
              <a:ext uri="{FF2B5EF4-FFF2-40B4-BE49-F238E27FC236}">
                <a16:creationId xmlns:a16="http://schemas.microsoft.com/office/drawing/2014/main" id="{F0A20FA2-5E23-D8CF-74B0-8313232ABB4F}"/>
              </a:ext>
            </a:extLst>
          </p:cNvPr>
          <p:cNvSpPr/>
          <p:nvPr/>
        </p:nvSpPr>
        <p:spPr>
          <a:xfrm rot="16200000">
            <a:off x="8153303" y="2884379"/>
            <a:ext cx="177535" cy="24328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8DC84C0-4427-4CD2-F533-01BCACCD2A81}"/>
              </a:ext>
            </a:extLst>
          </p:cNvPr>
          <p:cNvSpPr txBox="1"/>
          <p:nvPr/>
        </p:nvSpPr>
        <p:spPr>
          <a:xfrm>
            <a:off x="8034304" y="3098814"/>
            <a:ext cx="1082348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重覆的地方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14F755-0A52-9DAD-6568-5432B89B9AEA}"/>
              </a:ext>
            </a:extLst>
          </p:cNvPr>
          <p:cNvSpPr/>
          <p:nvPr/>
        </p:nvSpPr>
        <p:spPr>
          <a:xfrm>
            <a:off x="7069248" y="2840266"/>
            <a:ext cx="263172" cy="1069791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7E69B2E-B7F7-85A4-9748-43A7B9D116A9}"/>
              </a:ext>
            </a:extLst>
          </p:cNvPr>
          <p:cNvSpPr/>
          <p:nvPr/>
        </p:nvSpPr>
        <p:spPr>
          <a:xfrm>
            <a:off x="7068538" y="4023008"/>
            <a:ext cx="263172" cy="1069791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CDFDCAE-9478-101C-973F-014A7CA0B31F}"/>
              </a:ext>
            </a:extLst>
          </p:cNvPr>
          <p:cNvSpPr/>
          <p:nvPr/>
        </p:nvSpPr>
        <p:spPr>
          <a:xfrm>
            <a:off x="7068538" y="5155490"/>
            <a:ext cx="263172" cy="1069791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上 6">
            <a:extLst>
              <a:ext uri="{FF2B5EF4-FFF2-40B4-BE49-F238E27FC236}">
                <a16:creationId xmlns:a16="http://schemas.microsoft.com/office/drawing/2014/main" id="{6CCB05A6-5569-9947-144C-562FC397AC0F}"/>
              </a:ext>
            </a:extLst>
          </p:cNvPr>
          <p:cNvSpPr/>
          <p:nvPr/>
        </p:nvSpPr>
        <p:spPr>
          <a:xfrm rot="5400000">
            <a:off x="6748366" y="5568740"/>
            <a:ext cx="177535" cy="243289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6C17C13-885D-ACA7-5CCF-2675CDAFB31A}"/>
              </a:ext>
            </a:extLst>
          </p:cNvPr>
          <p:cNvSpPr txBox="1"/>
          <p:nvPr/>
        </p:nvSpPr>
        <p:spPr>
          <a:xfrm>
            <a:off x="5684158" y="5536495"/>
            <a:ext cx="1082348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B0F0"/>
                </a:solidFill>
              </a:rPr>
              <a:t>改變的地方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0064DBE6-80F1-EBEC-3473-80848CC74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849" y="3442015"/>
            <a:ext cx="3405261" cy="278326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2CC2DF3-8841-EAE7-BE6F-FDE57045E57C}"/>
              </a:ext>
            </a:extLst>
          </p:cNvPr>
          <p:cNvSpPr txBox="1"/>
          <p:nvPr/>
        </p:nvSpPr>
        <p:spPr>
          <a:xfrm>
            <a:off x="6693025" y="2072270"/>
            <a:ext cx="44114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/>
                </a:solidFill>
              </a:rPr>
              <a:t>熄滅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539F894-2320-B769-7940-ECD541162B72}"/>
              </a:ext>
            </a:extLst>
          </p:cNvPr>
          <p:cNvSpPr txBox="1"/>
          <p:nvPr/>
        </p:nvSpPr>
        <p:spPr>
          <a:xfrm>
            <a:off x="7442506" y="3288087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84B46CC-199F-2FC4-0734-46FA29C7692A}"/>
              </a:ext>
            </a:extLst>
          </p:cNvPr>
          <p:cNvSpPr txBox="1"/>
          <p:nvPr/>
        </p:nvSpPr>
        <p:spPr>
          <a:xfrm>
            <a:off x="7442506" y="4485292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F16F964-D5B9-C0D3-91C2-06A10EDBB004}"/>
              </a:ext>
            </a:extLst>
          </p:cNvPr>
          <p:cNvSpPr txBox="1"/>
          <p:nvPr/>
        </p:nvSpPr>
        <p:spPr>
          <a:xfrm>
            <a:off x="7349034" y="5190899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0.1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A93AEB9-C1C7-0E08-45D7-4751703EB32E}"/>
              </a:ext>
            </a:extLst>
          </p:cNvPr>
          <p:cNvSpPr txBox="1"/>
          <p:nvPr/>
        </p:nvSpPr>
        <p:spPr>
          <a:xfrm>
            <a:off x="7448234" y="5634612"/>
            <a:ext cx="36099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/>
                </a:solidFill>
              </a:rPr>
              <a:t>0.4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156;p5">
            <a:extLst>
              <a:ext uri="{FF2B5EF4-FFF2-40B4-BE49-F238E27FC236}">
                <a16:creationId xmlns:a16="http://schemas.microsoft.com/office/drawing/2014/main" id="{1D76A79D-8B67-A899-86C4-CE7D36411879}"/>
              </a:ext>
            </a:extLst>
          </p:cNvPr>
          <p:cNvSpPr txBox="1">
            <a:spLocks/>
          </p:cNvSpPr>
          <p:nvPr/>
        </p:nvSpPr>
        <p:spPr>
          <a:xfrm>
            <a:off x="674785" y="934960"/>
            <a:ext cx="1739355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變數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4BBF66-58DC-0298-678E-8B8D259E12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8" y="1319976"/>
            <a:ext cx="3771162" cy="452665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CEF5078-3F8B-D54F-0F90-571F111818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176" y="1254476"/>
            <a:ext cx="4427209" cy="4788593"/>
          </a:xfrm>
          <a:prstGeom prst="rect">
            <a:avLst/>
          </a:prstGeom>
        </p:spPr>
      </p:pic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BF5BD4FA-F2CB-1F8A-2E13-C467D1BAEB8A}"/>
              </a:ext>
            </a:extLst>
          </p:cNvPr>
          <p:cNvSpPr/>
          <p:nvPr/>
        </p:nvSpPr>
        <p:spPr>
          <a:xfrm>
            <a:off x="3956238" y="3568063"/>
            <a:ext cx="472440" cy="419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3BB842C9-C2B4-59FB-0E64-CDD27BC7CE32}"/>
              </a:ext>
            </a:extLst>
          </p:cNvPr>
          <p:cNvGrpSpPr/>
          <p:nvPr/>
        </p:nvGrpSpPr>
        <p:grpSpPr>
          <a:xfrm>
            <a:off x="5385984" y="2653663"/>
            <a:ext cx="1371600" cy="3361155"/>
            <a:chOff x="5385984" y="2653663"/>
            <a:chExt cx="1371600" cy="3361155"/>
          </a:xfrm>
        </p:grpSpPr>
        <p:pic>
          <p:nvPicPr>
            <p:cNvPr id="35" name="圖形 34" descr="關閉 以實心填滿">
              <a:extLst>
                <a:ext uri="{FF2B5EF4-FFF2-40B4-BE49-F238E27FC236}">
                  <a16:creationId xmlns:a16="http://schemas.microsoft.com/office/drawing/2014/main" id="{46F3212A-DD58-A9A1-F6A1-5E409DCE2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43184" y="2653663"/>
              <a:ext cx="914400" cy="914400"/>
            </a:xfrm>
            <a:prstGeom prst="rect">
              <a:avLst/>
            </a:prstGeom>
          </p:spPr>
        </p:pic>
        <p:pic>
          <p:nvPicPr>
            <p:cNvPr id="36" name="圖形 35" descr="關閉 以實心填滿">
              <a:extLst>
                <a:ext uri="{FF2B5EF4-FFF2-40B4-BE49-F238E27FC236}">
                  <a16:creationId xmlns:a16="http://schemas.microsoft.com/office/drawing/2014/main" id="{CFD99300-CE97-FD28-9D9D-66F3ED5A0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85984" y="3429000"/>
              <a:ext cx="914400" cy="914400"/>
            </a:xfrm>
            <a:prstGeom prst="rect">
              <a:avLst/>
            </a:prstGeom>
          </p:spPr>
        </p:pic>
        <p:pic>
          <p:nvPicPr>
            <p:cNvPr id="37" name="圖形 36" descr="關閉 以實心填滿">
              <a:extLst>
                <a:ext uri="{FF2B5EF4-FFF2-40B4-BE49-F238E27FC236}">
                  <a16:creationId xmlns:a16="http://schemas.microsoft.com/office/drawing/2014/main" id="{91FC46CF-B8D6-FDB0-BD7C-BCBD1337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43184" y="4226777"/>
              <a:ext cx="914400" cy="914400"/>
            </a:xfrm>
            <a:prstGeom prst="rect">
              <a:avLst/>
            </a:prstGeom>
          </p:spPr>
        </p:pic>
        <p:pic>
          <p:nvPicPr>
            <p:cNvPr id="38" name="圖形 37" descr="關閉 以實心填滿">
              <a:extLst>
                <a:ext uri="{FF2B5EF4-FFF2-40B4-BE49-F238E27FC236}">
                  <a16:creationId xmlns:a16="http://schemas.microsoft.com/office/drawing/2014/main" id="{51E16C03-3756-7CDA-4BD8-C9F8F777C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13576" y="5100418"/>
              <a:ext cx="914400" cy="914400"/>
            </a:xfrm>
            <a:prstGeom prst="rect">
              <a:avLst/>
            </a:prstGeom>
          </p:spPr>
        </p:pic>
      </p:grpSp>
      <p:pic>
        <p:nvPicPr>
          <p:cNvPr id="47" name="圖片 46">
            <a:extLst>
              <a:ext uri="{FF2B5EF4-FFF2-40B4-BE49-F238E27FC236}">
                <a16:creationId xmlns:a16="http://schemas.microsoft.com/office/drawing/2014/main" id="{5F4D1CD1-1588-C7B3-2FC0-A97CF99C6D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069" y="2683159"/>
            <a:ext cx="4482353" cy="35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156;p5">
            <a:extLst>
              <a:ext uri="{FF2B5EF4-FFF2-40B4-BE49-F238E27FC236}">
                <a16:creationId xmlns:a16="http://schemas.microsoft.com/office/drawing/2014/main" id="{1D76A79D-8B67-A899-86C4-CE7D36411879}"/>
              </a:ext>
            </a:extLst>
          </p:cNvPr>
          <p:cNvSpPr txBox="1">
            <a:spLocks/>
          </p:cNvSpPr>
          <p:nvPr/>
        </p:nvSpPr>
        <p:spPr>
          <a:xfrm>
            <a:off x="2554943" y="1037192"/>
            <a:ext cx="1739355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變數、迴圈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Google Shape;156;p5">
            <a:extLst>
              <a:ext uri="{FF2B5EF4-FFF2-40B4-BE49-F238E27FC236}">
                <a16:creationId xmlns:a16="http://schemas.microsoft.com/office/drawing/2014/main" id="{8BC6F489-8E2B-6A97-DCF8-823790B9D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784" y="1056513"/>
            <a:ext cx="2313513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dirty="0"/>
              <a:t>應用題：呼吸燈</a:t>
            </a:r>
            <a:endParaRPr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47063B-E980-8BE8-D085-3147D685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0" y="1429136"/>
            <a:ext cx="8469215" cy="481118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3F63FCF-650A-4E53-9E58-D116D4C05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01" y="2505740"/>
            <a:ext cx="754990" cy="31912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C92C115-CFED-4F63-A19F-5B2E19734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01" y="3037923"/>
            <a:ext cx="754990" cy="3191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3EA8D90-CC79-4928-9A9C-35518A54D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01" y="3628315"/>
            <a:ext cx="754990" cy="3191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8317ADE-85FD-4400-A235-657CB528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01" y="4160498"/>
            <a:ext cx="754990" cy="3191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ACC4FE4-204F-4A91-8ACE-916255F98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01" y="4745949"/>
            <a:ext cx="754990" cy="3191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E6CDD09-50A8-414F-B0CD-ADB4EC44D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01" y="5278132"/>
            <a:ext cx="754990" cy="31912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8CCDFD-5D07-5F98-2218-3BC66924C98A}"/>
              </a:ext>
            </a:extLst>
          </p:cNvPr>
          <p:cNvSpPr txBox="1"/>
          <p:nvPr/>
        </p:nvSpPr>
        <p:spPr>
          <a:xfrm>
            <a:off x="5243446" y="1388836"/>
            <a:ext cx="3775393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請學生找出「重覆」的地方和「改變」的地方</a:t>
            </a:r>
          </a:p>
        </p:txBody>
      </p:sp>
      <p:sp>
        <p:nvSpPr>
          <p:cNvPr id="15" name="箭號: 向上 14">
            <a:extLst>
              <a:ext uri="{FF2B5EF4-FFF2-40B4-BE49-F238E27FC236}">
                <a16:creationId xmlns:a16="http://schemas.microsoft.com/office/drawing/2014/main" id="{26DEEEC7-8C68-206D-007F-EB931FD17013}"/>
              </a:ext>
            </a:extLst>
          </p:cNvPr>
          <p:cNvSpPr/>
          <p:nvPr/>
        </p:nvSpPr>
        <p:spPr>
          <a:xfrm rot="13239995">
            <a:off x="6288778" y="1777730"/>
            <a:ext cx="254524" cy="34879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52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156;p5">
            <a:extLst>
              <a:ext uri="{FF2B5EF4-FFF2-40B4-BE49-F238E27FC236}">
                <a16:creationId xmlns:a16="http://schemas.microsoft.com/office/drawing/2014/main" id="{1D76A79D-8B67-A899-86C4-CE7D36411879}"/>
              </a:ext>
            </a:extLst>
          </p:cNvPr>
          <p:cNvSpPr txBox="1">
            <a:spLocks/>
          </p:cNvSpPr>
          <p:nvPr/>
        </p:nvSpPr>
        <p:spPr>
          <a:xfrm>
            <a:off x="164859" y="1101656"/>
            <a:ext cx="2455793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情境應用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0070C0"/>
                </a:solidFill>
              </a:rPr>
              <a:t>函式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9" name="圖片 8">
            <a:hlinkClick r:id="rId3"/>
            <a:extLst>
              <a:ext uri="{FF2B5EF4-FFF2-40B4-BE49-F238E27FC236}">
                <a16:creationId xmlns:a16="http://schemas.microsoft.com/office/drawing/2014/main" id="{499881E5-ECE6-B446-32E8-64C8D69C0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2454"/>
            <a:ext cx="9144000" cy="478427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6343AE1-5BBB-48A5-B5AA-88213F80E23E}"/>
              </a:ext>
            </a:extLst>
          </p:cNvPr>
          <p:cNvSpPr txBox="1"/>
          <p:nvPr/>
        </p:nvSpPr>
        <p:spPr>
          <a:xfrm>
            <a:off x="6848249" y="2367790"/>
            <a:ext cx="902811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老師講古</a:t>
            </a:r>
          </a:p>
        </p:txBody>
      </p:sp>
    </p:spTree>
    <p:extLst>
      <p:ext uri="{BB962C8B-B14F-4D97-AF65-F5344CB8AC3E}">
        <p14:creationId xmlns:p14="http://schemas.microsoft.com/office/powerpoint/2010/main" val="289403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156;p5">
            <a:extLst>
              <a:ext uri="{FF2B5EF4-FFF2-40B4-BE49-F238E27FC236}">
                <a16:creationId xmlns:a16="http://schemas.microsoft.com/office/drawing/2014/main" id="{1D76A79D-8B67-A899-86C4-CE7D36411879}"/>
              </a:ext>
            </a:extLst>
          </p:cNvPr>
          <p:cNvSpPr txBox="1">
            <a:spLocks/>
          </p:cNvSpPr>
          <p:nvPr/>
        </p:nvSpPr>
        <p:spPr>
          <a:xfrm>
            <a:off x="716437" y="1128656"/>
            <a:ext cx="2455793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情境應用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0070C0"/>
                </a:solidFill>
              </a:rPr>
              <a:t>函式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815B24-363E-D389-7BAD-83F90274A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37" y="1521880"/>
            <a:ext cx="7711126" cy="45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156;p5">
            <a:extLst>
              <a:ext uri="{FF2B5EF4-FFF2-40B4-BE49-F238E27FC236}">
                <a16:creationId xmlns:a16="http://schemas.microsoft.com/office/drawing/2014/main" id="{1D76A79D-8B67-A899-86C4-CE7D36411879}"/>
              </a:ext>
            </a:extLst>
          </p:cNvPr>
          <p:cNvSpPr txBox="1">
            <a:spLocks/>
          </p:cNvSpPr>
          <p:nvPr/>
        </p:nvSpPr>
        <p:spPr>
          <a:xfrm>
            <a:off x="674785" y="1015322"/>
            <a:ext cx="7204295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zh-TW" altLang="en-US" dirty="0">
                <a:solidFill>
                  <a:schemeClr val="tx1"/>
                </a:solidFill>
              </a:rPr>
              <a:t>結合校本課程進行動畫、遊戲教學，搭配</a:t>
            </a:r>
            <a:r>
              <a:rPr lang="en-US" altLang="zh-TW" dirty="0">
                <a:solidFill>
                  <a:schemeClr val="tx1"/>
                </a:solidFill>
              </a:rPr>
              <a:t>5016A</a:t>
            </a:r>
            <a:r>
              <a:rPr lang="zh-TW" altLang="en-US" dirty="0">
                <a:solidFill>
                  <a:schemeClr val="tx1"/>
                </a:solidFill>
              </a:rPr>
              <a:t>的元件使用。</a:t>
            </a:r>
          </a:p>
        </p:txBody>
      </p:sp>
      <p:pic>
        <p:nvPicPr>
          <p:cNvPr id="2" name="線上媒體 1" title="NKNUBLOCK   校本課程 2023 09 12 08 22 21">
            <a:hlinkClick r:id="" action="ppaction://media"/>
            <a:extLst>
              <a:ext uri="{FF2B5EF4-FFF2-40B4-BE49-F238E27FC236}">
                <a16:creationId xmlns:a16="http://schemas.microsoft.com/office/drawing/2014/main" id="{985D2A90-8515-574F-1471-038EF8EE61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2746" y="1742880"/>
            <a:ext cx="6438507" cy="363507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0DC000E-8D00-8CAE-ACF6-FDFB3FFE4C56}"/>
              </a:ext>
            </a:extLst>
          </p:cNvPr>
          <p:cNvSpPr txBox="1"/>
          <p:nvPr/>
        </p:nvSpPr>
        <p:spPr>
          <a:xfrm>
            <a:off x="2555261" y="5934433"/>
            <a:ext cx="4033476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可加入</a:t>
            </a:r>
            <a:r>
              <a:rPr lang="en-US" altLang="zh-TW" b="1" dirty="0">
                <a:solidFill>
                  <a:srgbClr val="FF0000"/>
                </a:solidFill>
              </a:rPr>
              <a:t>5016A</a:t>
            </a:r>
            <a:r>
              <a:rPr lang="zh-TW" altLang="en-US" b="1" dirty="0">
                <a:solidFill>
                  <a:srgbClr val="FF0000"/>
                </a:solidFill>
              </a:rPr>
              <a:t>燈條、蜂鳴器、搖桿、</a:t>
            </a:r>
            <a:r>
              <a:rPr lang="en-US" altLang="zh-TW" b="1" dirty="0">
                <a:solidFill>
                  <a:srgbClr val="FF0000"/>
                </a:solidFill>
              </a:rPr>
              <a:t>8*8</a:t>
            </a:r>
            <a:r>
              <a:rPr lang="zh-TW" altLang="en-US" b="1" dirty="0">
                <a:solidFill>
                  <a:srgbClr val="FF0000"/>
                </a:solidFill>
              </a:rPr>
              <a:t>矩陣</a:t>
            </a:r>
            <a:r>
              <a:rPr lang="en-US" altLang="zh-TW" b="1" dirty="0">
                <a:solidFill>
                  <a:srgbClr val="FF0000"/>
                </a:solidFill>
              </a:rPr>
              <a:t>…</a:t>
            </a:r>
            <a:r>
              <a:rPr lang="zh-TW" altLang="en-US" b="1" dirty="0">
                <a:solidFill>
                  <a:srgbClr val="FF0000"/>
                </a:solidFill>
              </a:rPr>
              <a:t>等</a:t>
            </a:r>
          </a:p>
        </p:txBody>
      </p:sp>
      <p:sp>
        <p:nvSpPr>
          <p:cNvPr id="4" name="箭號: 向上 3">
            <a:extLst>
              <a:ext uri="{FF2B5EF4-FFF2-40B4-BE49-F238E27FC236}">
                <a16:creationId xmlns:a16="http://schemas.microsoft.com/office/drawing/2014/main" id="{5CCA05B9-DA9E-2B30-E825-3099F200A056}"/>
              </a:ext>
            </a:extLst>
          </p:cNvPr>
          <p:cNvSpPr/>
          <p:nvPr/>
        </p:nvSpPr>
        <p:spPr>
          <a:xfrm>
            <a:off x="4444738" y="5492759"/>
            <a:ext cx="254524" cy="34879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4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學生表現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 descr="一張含有 文字, 室內, 電腦監視器, 電腦 的圖片&#10;&#10;自動產生的描述">
            <a:extLst>
              <a:ext uri="{FF2B5EF4-FFF2-40B4-BE49-F238E27FC236}">
                <a16:creationId xmlns:a16="http://schemas.microsoft.com/office/drawing/2014/main" id="{C2EC9D21-1FB1-C9EB-36F5-2F2CB88EA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6" y="1286758"/>
            <a:ext cx="2894030" cy="2170523"/>
          </a:xfrm>
          <a:prstGeom prst="rect">
            <a:avLst/>
          </a:prstGeom>
        </p:spPr>
      </p:pic>
      <p:pic>
        <p:nvPicPr>
          <p:cNvPr id="7" name="圖片 6" descr="一張含有 室內, 人員, 服裝, 學習 的圖片&#10;&#10;自動產生的描述">
            <a:extLst>
              <a:ext uri="{FF2B5EF4-FFF2-40B4-BE49-F238E27FC236}">
                <a16:creationId xmlns:a16="http://schemas.microsoft.com/office/drawing/2014/main" id="{2E68F93F-9A46-3E21-5ACE-C87917F17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6" y="3540780"/>
            <a:ext cx="2894031" cy="2170523"/>
          </a:xfrm>
          <a:prstGeom prst="rect">
            <a:avLst/>
          </a:prstGeom>
        </p:spPr>
      </p:pic>
      <p:pic>
        <p:nvPicPr>
          <p:cNvPr id="9" name="圖片 8" descr="一張含有 文字, 室內, 電腦監視器, 人員 的圖片&#10;&#10;自動產生的描述">
            <a:extLst>
              <a:ext uri="{FF2B5EF4-FFF2-40B4-BE49-F238E27FC236}">
                <a16:creationId xmlns:a16="http://schemas.microsoft.com/office/drawing/2014/main" id="{FFB30B8A-A86D-D108-7C73-A51302119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50" y="3540781"/>
            <a:ext cx="2894030" cy="2170523"/>
          </a:xfrm>
          <a:prstGeom prst="rect">
            <a:avLst/>
          </a:prstGeom>
        </p:spPr>
      </p:pic>
      <p:pic>
        <p:nvPicPr>
          <p:cNvPr id="11" name="圖片 10" descr="一張含有 文字, 室內, 電腦監視器, 電腦鍵盤 的圖片&#10;&#10;自動產生的描述">
            <a:extLst>
              <a:ext uri="{FF2B5EF4-FFF2-40B4-BE49-F238E27FC236}">
                <a16:creationId xmlns:a16="http://schemas.microsoft.com/office/drawing/2014/main" id="{A9B947D0-05BF-0D40-8771-4CEF90EF33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49" y="1286756"/>
            <a:ext cx="2894031" cy="2170523"/>
          </a:xfrm>
          <a:prstGeom prst="rect">
            <a:avLst/>
          </a:prstGeom>
        </p:spPr>
      </p:pic>
      <p:pic>
        <p:nvPicPr>
          <p:cNvPr id="13" name="圖片 12" descr="一張含有 文字, 室內, 電腦, 人員 的圖片&#10;&#10;自動產生的描述">
            <a:extLst>
              <a:ext uri="{FF2B5EF4-FFF2-40B4-BE49-F238E27FC236}">
                <a16:creationId xmlns:a16="http://schemas.microsoft.com/office/drawing/2014/main" id="{9B70A913-0574-6AEC-3E53-36F5B178F3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8320" y="1277581"/>
            <a:ext cx="3000710" cy="2179698"/>
          </a:xfrm>
          <a:prstGeom prst="rect">
            <a:avLst/>
          </a:prstGeom>
        </p:spPr>
      </p:pic>
      <p:pic>
        <p:nvPicPr>
          <p:cNvPr id="15" name="圖片 14" descr="一張含有 室內, 電腦, 人員, 文字 的圖片&#10;&#10;自動產生的描述">
            <a:extLst>
              <a:ext uri="{FF2B5EF4-FFF2-40B4-BE49-F238E27FC236}">
                <a16:creationId xmlns:a16="http://schemas.microsoft.com/office/drawing/2014/main" id="{13904E62-A121-7F21-C940-AF7AAAD716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8320" y="3540780"/>
            <a:ext cx="3000710" cy="21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7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/>
        </p:nvSpPr>
        <p:spPr>
          <a:xfrm>
            <a:off x="683568" y="901540"/>
            <a:ext cx="79415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五年級學生(5班)</a:t>
            </a:r>
            <a:b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每週</a:t>
            </a:r>
            <a: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節，每節</a:t>
            </a:r>
            <a: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40</a:t>
            </a: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分鐘</a:t>
            </a:r>
            <a:endParaRPr dirty="0"/>
          </a:p>
        </p:txBody>
      </p:sp>
      <p:sp>
        <p:nvSpPr>
          <p:cNvPr id="120" name="Google Shape;120;p2"/>
          <p:cNvSpPr txBox="1"/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對象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683568" y="2596842"/>
            <a:ext cx="2384947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自編教材</a:t>
            </a:r>
            <a:b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800" b="0" i="0" u="sng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NKNU</a:t>
            </a:r>
            <a:r>
              <a:rPr lang="en-US" altLang="zh-TW" sz="1800" b="0" i="0" u="sng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5016A</a:t>
            </a: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57200" y="1746736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sz="2800" b="1" i="0" u="none" strike="noStrike" cap="small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教材</a:t>
            </a:r>
            <a:endParaRPr sz="2800" b="1" i="0" u="none" strike="noStrike" cap="small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395536" y="3539827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學生先備知識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262" y="1634602"/>
            <a:ext cx="3958115" cy="20763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Google Shape;119;p2"/>
          <p:cNvSpPr txBox="1"/>
          <p:nvPr/>
        </p:nvSpPr>
        <p:spPr>
          <a:xfrm>
            <a:off x="683568" y="4453900"/>
            <a:ext cx="7941568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lvl="1" indent="-457200" algn="just"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有流程圖的概念，會畫簡易流程圖。</a:t>
            </a:r>
            <a:endParaRPr lang="en-US" altLang="zh-TW" sz="2000" b="1" dirty="0">
              <a:solidFill>
                <a:schemeClr val="dk1"/>
              </a:solidFill>
              <a:latin typeface="Microsoft JhengHei"/>
              <a:ea typeface="Microsoft JhengHei"/>
              <a:sym typeface="Microsoft JhengHei"/>
            </a:endParaRPr>
          </a:p>
          <a:p>
            <a:pPr marL="914400" lvl="1" indent="-457200" algn="just"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透過</a:t>
            </a: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Code.org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活動訓練，具基本程式運算思維能力</a:t>
            </a: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循序、重複、選擇</a:t>
            </a: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。</a:t>
            </a:r>
            <a:endParaRPr lang="en-US" altLang="zh-TW" sz="2000" b="1" dirty="0">
              <a:solidFill>
                <a:schemeClr val="dk1"/>
              </a:solidFill>
              <a:latin typeface="Microsoft JhengHei"/>
              <a:ea typeface="Microsoft JhengHei"/>
              <a:sym typeface="Microsoft JhengHei"/>
            </a:endParaRPr>
          </a:p>
          <a:p>
            <a:pPr marL="914400" lvl="1" indent="-457200" algn="just"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四年級校本課程：愛護環境</a:t>
            </a: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e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起來，會編寫劇本製作簡易  </a:t>
            </a: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Scratch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動畫，知道如何使用廣播。</a:t>
            </a:r>
          </a:p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5155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學生表現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5068C352-0CA5-A6EB-2A46-C3E75A05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97" y="1101656"/>
            <a:ext cx="6259405" cy="4228470"/>
          </a:xfrm>
          <a:prstGeom prst="rect">
            <a:avLst/>
          </a:prstGeom>
        </p:spPr>
      </p:pic>
      <p:sp>
        <p:nvSpPr>
          <p:cNvPr id="6" name="Google Shape;156;p5">
            <a:extLst>
              <a:ext uri="{FF2B5EF4-FFF2-40B4-BE49-F238E27FC236}">
                <a16:creationId xmlns:a16="http://schemas.microsoft.com/office/drawing/2014/main" id="{F7808EA7-7857-7628-D501-5B4C78D371DB}"/>
              </a:ext>
            </a:extLst>
          </p:cNvPr>
          <p:cNvSpPr txBox="1">
            <a:spLocks/>
          </p:cNvSpPr>
          <p:nvPr/>
        </p:nvSpPr>
        <p:spPr>
          <a:xfrm>
            <a:off x="1187437" y="5513238"/>
            <a:ext cx="7204295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en-US" altLang="zh-TW" dirty="0">
                <a:solidFill>
                  <a:schemeClr val="tx1"/>
                </a:solidFill>
                <a:hlinkClick r:id="rId3"/>
              </a:rPr>
              <a:t>https://www.canva.com/design/DAF6KFM13gQ/CSdOWa80cPioSRoPAI15PQ/watch?utm_content=DAF6KFM13gQ&amp;utm_campaign=designshare&amp;utm_medium=link&amp;utm_source=editor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1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590911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作業繳交與批改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Google Shape;264;p18">
            <a:extLst>
              <a:ext uri="{FF2B5EF4-FFF2-40B4-BE49-F238E27FC236}">
                <a16:creationId xmlns:a16="http://schemas.microsoft.com/office/drawing/2014/main" id="{122E2414-4DAA-5882-260B-F6D4700226E8}"/>
              </a:ext>
            </a:extLst>
          </p:cNvPr>
          <p:cNvSpPr txBox="1"/>
          <p:nvPr/>
        </p:nvSpPr>
        <p:spPr>
          <a:xfrm>
            <a:off x="662880" y="1417638"/>
            <a:ext cx="32021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 </a:t>
            </a: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Google簡報集中作業內容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entury Schoolbook"/>
              <a:sym typeface="Century Schoolbook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Schoolbook"/>
                <a:sym typeface="Century Schoolbook"/>
              </a:rPr>
              <a:t> Google表單提交簡報網址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entury Schoolbook"/>
              <a:sym typeface="Century Schoolbook"/>
            </a:endParaRPr>
          </a:p>
        </p:txBody>
      </p:sp>
      <p:pic>
        <p:nvPicPr>
          <p:cNvPr id="3" name="Google Shape;265;p18">
            <a:extLst>
              <a:ext uri="{FF2B5EF4-FFF2-40B4-BE49-F238E27FC236}">
                <a16:creationId xmlns:a16="http://schemas.microsoft.com/office/drawing/2014/main" id="{75E4D831-C389-22B2-89A8-C4F881ACD4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856" y="2145661"/>
            <a:ext cx="7164288" cy="40125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6;p5">
            <a:extLst>
              <a:ext uri="{FF2B5EF4-FFF2-40B4-BE49-F238E27FC236}">
                <a16:creationId xmlns:a16="http://schemas.microsoft.com/office/drawing/2014/main" id="{0E94E95C-28CA-40C8-91E9-575DD0A35F7E}"/>
              </a:ext>
            </a:extLst>
          </p:cNvPr>
          <p:cNvSpPr txBox="1">
            <a:spLocks/>
          </p:cNvSpPr>
          <p:nvPr/>
        </p:nvSpPr>
        <p:spPr>
          <a:xfrm>
            <a:off x="6994690" y="1740803"/>
            <a:ext cx="1319752" cy="33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Noto Sans Symbols"/>
              <a:buNone/>
            </a:pPr>
            <a:r>
              <a:rPr lang="zh-TW" altLang="en-US" sz="1400" dirty="0">
                <a:solidFill>
                  <a:srgbClr val="FF0000"/>
                </a:solidFill>
                <a:hlinkClick r:id="rId4"/>
              </a:rPr>
              <a:t>學生簡報實例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3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/>
              <a:t>謝謝聆聽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/>
        </p:nvSpPr>
        <p:spPr>
          <a:xfrm>
            <a:off x="683568" y="1124744"/>
            <a:ext cx="79415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108</a:t>
            </a: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月</a:t>
            </a:r>
            <a: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-111</a:t>
            </a: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月：</a:t>
            </a:r>
            <a: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4060</a:t>
            </a: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公版教具</a:t>
            </a:r>
            <a:r>
              <a:rPr lang="en-US" alt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</a:t>
            </a:r>
            <a:r>
              <a:rPr lang="zh-TW" altLang="en-US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履帶車教具</a:t>
            </a:r>
            <a:endParaRPr lang="en-US" altLang="zh-TW"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112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年</a:t>
            </a: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9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月起：</a:t>
            </a: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5016A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公版教具</a:t>
            </a:r>
            <a:endParaRPr dirty="0"/>
          </a:p>
        </p:txBody>
      </p:sp>
      <p:sp>
        <p:nvSpPr>
          <p:cNvPr id="120" name="Google Shape;120;p2"/>
          <p:cNvSpPr txBox="1"/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老師教學經驗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57200" y="210579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本校做法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119;p2"/>
          <p:cNvSpPr txBox="1"/>
          <p:nvPr/>
        </p:nvSpPr>
        <p:spPr>
          <a:xfrm>
            <a:off x="683568" y="2813636"/>
            <a:ext cx="7941568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lvl="1" indent="-457200" algn="just"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5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年級共</a:t>
            </a:r>
            <a:r>
              <a:rPr lang="en-US" altLang="zh-TW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3</a:t>
            </a: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個教師授課。</a:t>
            </a:r>
            <a:endParaRPr lang="en-US" altLang="zh-TW" sz="2000" b="1" dirty="0">
              <a:solidFill>
                <a:schemeClr val="dk1"/>
              </a:solidFill>
              <a:latin typeface="Microsoft JhengHei"/>
              <a:ea typeface="Microsoft JhengHei"/>
              <a:sym typeface="Microsoft JhengHei"/>
            </a:endParaRPr>
          </a:p>
          <a:p>
            <a:pPr marL="914400" lvl="1" indent="-457200" algn="just"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每位教師教學重點不同，方式各異，故各自發展教學特色與建置教學網站。</a:t>
            </a:r>
            <a:endParaRPr lang="en-US" altLang="zh-TW" sz="2000" b="1" dirty="0">
              <a:solidFill>
                <a:schemeClr val="dk1"/>
              </a:solidFill>
              <a:latin typeface="Microsoft JhengHei"/>
              <a:ea typeface="Microsoft JhengHei"/>
              <a:sym typeface="Microsoft JhengHei"/>
            </a:endParaRPr>
          </a:p>
          <a:p>
            <a:pPr marL="914400" lvl="1" indent="-457200" algn="just"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定期於學校教師社群時間討論共備，或分享教材教法。</a:t>
            </a:r>
          </a:p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2865345-5E16-4F96-1B0B-A1C01CEA2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189" y="4130080"/>
            <a:ext cx="6045071" cy="20915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752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39615" y="181207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教學方式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131;p3"/>
          <p:cNvSpPr txBox="1">
            <a:spLocks noGrp="1"/>
          </p:cNvSpPr>
          <p:nvPr>
            <p:ph type="body" idx="1"/>
          </p:nvPr>
        </p:nvSpPr>
        <p:spPr>
          <a:xfrm>
            <a:off x="639615" y="942369"/>
            <a:ext cx="7941568" cy="80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zh-TW" altLang="en-US" sz="1600" b="1" dirty="0"/>
              <a:t>教學網站</a:t>
            </a:r>
            <a:r>
              <a:rPr lang="en-US" altLang="zh-TW" sz="1600" b="1" dirty="0"/>
              <a:t>+</a:t>
            </a:r>
            <a:r>
              <a:rPr lang="zh-TW" altLang="en-US" sz="1600" b="1" dirty="0"/>
              <a:t>教學簡報</a:t>
            </a:r>
            <a:endParaRPr sz="1600" b="1" dirty="0"/>
          </a:p>
          <a:p>
            <a:pPr marL="274320" lvl="0" indent="-274320">
              <a:buSzPct val="70000"/>
              <a:buFont typeface="Noto Sans Symbols"/>
              <a:buChar char="■"/>
            </a:pPr>
            <a:r>
              <a:rPr lang="zh-TW" altLang="en-US" sz="1600" dirty="0"/>
              <a:t>教學網站建立學習架構</a:t>
            </a:r>
            <a:endParaRPr sz="1600" dirty="0"/>
          </a:p>
          <a:p>
            <a:pPr marL="274320" lvl="0" indent="-274320">
              <a:buSzPct val="70000"/>
              <a:buFont typeface="Noto Sans Symbols"/>
              <a:buChar char="■"/>
            </a:pPr>
            <a:r>
              <a:rPr lang="zh-TW" altLang="en-US" sz="1600" dirty="0"/>
              <a:t>各單元教學簡報拆解學習步驟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04799" y="2141583"/>
            <a:ext cx="5646029" cy="37740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744" y="2750395"/>
            <a:ext cx="5828041" cy="36581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96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542900" y="678834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進度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859532" y="1355942"/>
            <a:ext cx="7598668" cy="45788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入門-</a:t>
            </a: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5016A</a:t>
            </a:r>
            <a:r>
              <a:rPr lang="zh-TW" alt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基本知識</a:t>
            </a:r>
            <a:endParaRPr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4"/>
            <a: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&gt;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認識</a:t>
            </a:r>
            <a: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5016A</a:t>
            </a:r>
          </a:p>
          <a:p>
            <a:pPr marL="457200" lvl="4"/>
            <a: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&gt;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連線方式</a:t>
            </a:r>
            <a:endParaRPr lang="en-US" altLang="zh-TW"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4"/>
            <a:b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單一元件操作</a:t>
            </a:r>
            <a:endParaRPr lang="en-US" altLang="zh-TW"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4"/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&gt;Led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燈條模組</a:t>
            </a:r>
            <a:b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&gt;&gt;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任務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事件、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循序</a:t>
            </a:r>
            <a:r>
              <a:rPr lang="zh-TW" alt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、迴圈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、變數、函式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b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&gt;&gt;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情境</a:t>
            </a:r>
            <a: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節日燈光秀</a:t>
            </a:r>
            <a:endParaRPr lang="en-US" altLang="zh-TW"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4"/>
            <a:b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校本課程</a:t>
            </a: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愛護環境</a:t>
            </a: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</a:t>
            </a:r>
            <a:r>
              <a:rPr lang="zh-TW" alt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起來</a:t>
            </a:r>
            <a:b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&gt;遊戲分析</a:t>
            </a:r>
            <a:endParaRPr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&gt;遊戲流程圖</a:t>
            </a:r>
            <a:b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&gt;遊戲製作</a:t>
            </a:r>
            <a:b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&gt;遊戲與5016A元件互動</a:t>
            </a:r>
            <a:endParaRPr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44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79E27E-78F5-E952-3384-4B51C2F03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4740" y="4087678"/>
            <a:ext cx="2902813" cy="20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Google Shape;123;p2"/>
          <p:cNvSpPr txBox="1"/>
          <p:nvPr/>
        </p:nvSpPr>
        <p:spPr>
          <a:xfrm>
            <a:off x="598279" y="355892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入門篇：引起動機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為什麼要學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5016A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228DEA-322B-393B-6BF0-7DD161482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28" y="1304943"/>
            <a:ext cx="3403076" cy="199836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F4B0366-D8F3-5BAD-EF12-9B9606848D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147" y="1321042"/>
            <a:ext cx="2718106" cy="20763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2837994-7951-8ADE-6DBB-9F2EA55A5C07}"/>
              </a:ext>
            </a:extLst>
          </p:cNvPr>
          <p:cNvSpPr txBox="1"/>
          <p:nvPr/>
        </p:nvSpPr>
        <p:spPr>
          <a:xfrm>
            <a:off x="3961311" y="199217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vs</a:t>
            </a:r>
            <a:endParaRPr lang="zh-TW" altLang="en-US" sz="28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4908BB4-7A16-B947-49D9-65CFA11BA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205" y="3554692"/>
            <a:ext cx="2259628" cy="26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可能是文字的圖像">
            <a:extLst>
              <a:ext uri="{FF2B5EF4-FFF2-40B4-BE49-F238E27FC236}">
                <a16:creationId xmlns:a16="http://schemas.microsoft.com/office/drawing/2014/main" id="{A84E8DC6-9DE3-FD3F-B02A-6CDC3A3E8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0" b="-4542"/>
          <a:stretch/>
        </p:blipFill>
        <p:spPr bwMode="auto">
          <a:xfrm>
            <a:off x="6202195" y="3627501"/>
            <a:ext cx="2769800" cy="29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6CC7CE0-D46D-7304-41C0-5817C8F6CDEE}"/>
              </a:ext>
            </a:extLst>
          </p:cNvPr>
          <p:cNvSpPr txBox="1"/>
          <p:nvPr/>
        </p:nvSpPr>
        <p:spPr>
          <a:xfrm>
            <a:off x="28819" y="356445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實用性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4A06C5B-D5F7-F43C-DFB1-73B07F216C31}"/>
              </a:ext>
            </a:extLst>
          </p:cNvPr>
          <p:cNvSpPr txBox="1"/>
          <p:nvPr/>
        </p:nvSpPr>
        <p:spPr>
          <a:xfrm>
            <a:off x="4614503" y="610085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增添生活樂趣</a:t>
            </a:r>
          </a:p>
        </p:txBody>
      </p:sp>
      <p:pic>
        <p:nvPicPr>
          <p:cNvPr id="1034" name="Picture 10" descr="未提供相片說明。">
            <a:extLst>
              <a:ext uri="{FF2B5EF4-FFF2-40B4-BE49-F238E27FC236}">
                <a16:creationId xmlns:a16="http://schemas.microsoft.com/office/drawing/2014/main" id="{82518481-82C9-BDFE-18CA-0D52064E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335" y="5583107"/>
            <a:ext cx="1548777" cy="11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4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590911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Google Shape;141;p4"/>
          <p:cNvSpPr/>
          <p:nvPr/>
        </p:nvSpPr>
        <p:spPr>
          <a:xfrm>
            <a:off x="2642138" y="3458132"/>
            <a:ext cx="3960440" cy="1390441"/>
          </a:xfrm>
          <a:prstGeom prst="flowChartAlternateProcess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4D7AC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zh-TW" alt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使用</a:t>
            </a:r>
            <a:r>
              <a:rPr lang="en-US" altLang="zh-TW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Google</a:t>
            </a:r>
            <a:r>
              <a:rPr lang="zh-TW" alt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簡報與</a:t>
            </a:r>
            <a:br>
              <a:rPr lang="en-US" altLang="zh-TW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altLang="zh-TW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NKNUBLOCK</a:t>
            </a:r>
            <a:r>
              <a:rPr lang="zh-TW" alt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模擬板練習</a:t>
            </a:r>
          </a:p>
        </p:txBody>
      </p:sp>
      <p:sp>
        <p:nvSpPr>
          <p:cNvPr id="5" name="Google Shape;142;p4"/>
          <p:cNvSpPr/>
          <p:nvPr/>
        </p:nvSpPr>
        <p:spPr>
          <a:xfrm>
            <a:off x="2642138" y="5290490"/>
            <a:ext cx="3960440" cy="936104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NKNUBLOCK</a:t>
            </a:r>
            <a:r>
              <a:rPr lang="zh-TW" sz="18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模擬板+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5016A實體板</a:t>
            </a: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" name="Google Shape;143;p4"/>
          <p:cNvSpPr/>
          <p:nvPr/>
        </p:nvSpPr>
        <p:spPr>
          <a:xfrm>
            <a:off x="2642138" y="2161986"/>
            <a:ext cx="3960440" cy="936104"/>
          </a:xfrm>
          <a:prstGeom prst="flowChartAlternateProcess">
            <a:avLst/>
          </a:prstGeom>
          <a:gradFill>
            <a:gsLst>
              <a:gs pos="0">
                <a:srgbClr val="F9C3C0"/>
              </a:gs>
              <a:gs pos="30000">
                <a:srgbClr val="FABBB8"/>
              </a:gs>
              <a:gs pos="75000">
                <a:srgbClr val="F79693"/>
              </a:gs>
              <a:gs pos="100000">
                <a:srgbClr val="F96F67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B90C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Google簡報記錄情境分析、運作</a:t>
            </a: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" name="Google Shape;144;p4"/>
          <p:cNvSpPr/>
          <p:nvPr/>
        </p:nvSpPr>
        <p:spPr>
          <a:xfrm rot="5400000">
            <a:off x="4434516" y="4942115"/>
            <a:ext cx="375681" cy="28803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A0500"/>
              </a:gs>
              <a:gs pos="30000">
                <a:srgbClr val="B20500"/>
              </a:gs>
              <a:gs pos="75000">
                <a:srgbClr val="890000"/>
              </a:gs>
              <a:gs pos="100000">
                <a:srgbClr val="63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B90C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0000" dir="5400000" rotWithShape="0">
              <a:srgbClr val="000000">
                <a:alpha val="4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" name="Google Shape;145;p4"/>
          <p:cNvSpPr/>
          <p:nvPr/>
        </p:nvSpPr>
        <p:spPr>
          <a:xfrm rot="5400000">
            <a:off x="4458247" y="3150006"/>
            <a:ext cx="328219" cy="28803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A0500"/>
              </a:gs>
              <a:gs pos="30000">
                <a:srgbClr val="B20500"/>
              </a:gs>
              <a:gs pos="75000">
                <a:srgbClr val="890000"/>
              </a:gs>
              <a:gs pos="100000">
                <a:srgbClr val="63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B90C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0000" dir="5400000" rotWithShape="0">
              <a:srgbClr val="000000">
                <a:alpha val="4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" name="Google Shape;145;p4"/>
          <p:cNvSpPr/>
          <p:nvPr/>
        </p:nvSpPr>
        <p:spPr>
          <a:xfrm rot="5400000">
            <a:off x="4424020" y="1818461"/>
            <a:ext cx="328219" cy="28803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A0500"/>
              </a:gs>
              <a:gs pos="30000">
                <a:srgbClr val="B20500"/>
              </a:gs>
              <a:gs pos="75000">
                <a:srgbClr val="890000"/>
              </a:gs>
              <a:gs pos="100000">
                <a:srgbClr val="63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B90C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0000" dir="5400000" rotWithShape="0">
              <a:srgbClr val="000000">
                <a:alpha val="4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" name="Google Shape;143;p4"/>
          <p:cNvSpPr/>
          <p:nvPr/>
        </p:nvSpPr>
        <p:spPr>
          <a:xfrm>
            <a:off x="2607909" y="818755"/>
            <a:ext cx="3960440" cy="936104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>
            <a:solidFill>
              <a:srgbClr val="B90C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定出學習任務</a:t>
            </a: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36363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63556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156;p5"/>
          <p:cNvSpPr txBox="1">
            <a:spLocks noGrp="1"/>
          </p:cNvSpPr>
          <p:nvPr>
            <p:ph type="body" idx="1"/>
          </p:nvPr>
        </p:nvSpPr>
        <p:spPr>
          <a:xfrm>
            <a:off x="677783" y="1001647"/>
            <a:ext cx="7941568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dirty="0"/>
              <a:t>定出</a:t>
            </a:r>
            <a:r>
              <a:rPr lang="zh-TW" altLang="en-US" dirty="0">
                <a:solidFill>
                  <a:srgbClr val="FF0000"/>
                </a:solidFill>
              </a:rPr>
              <a:t>學習任務</a:t>
            </a:r>
            <a:r>
              <a:rPr lang="en-US" altLang="zh-TW" dirty="0"/>
              <a:t>&gt;&gt;</a:t>
            </a:r>
            <a:r>
              <a:rPr lang="zh-TW" altLang="en-US" dirty="0"/>
              <a:t>學生透過</a:t>
            </a:r>
            <a:r>
              <a:rPr lang="zh-TW" altLang="en-US" dirty="0">
                <a:solidFill>
                  <a:srgbClr val="FF0000"/>
                </a:solidFill>
              </a:rPr>
              <a:t>簡報</a:t>
            </a:r>
            <a:r>
              <a:rPr lang="zh-TW" altLang="en-US" dirty="0"/>
              <a:t>進行學習</a:t>
            </a:r>
            <a:endParaRPr dirty="0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F600BF79-9A7A-86A3-36D0-F0B9078D4C6C}"/>
              </a:ext>
            </a:extLst>
          </p:cNvPr>
          <p:cNvGrpSpPr/>
          <p:nvPr/>
        </p:nvGrpSpPr>
        <p:grpSpPr>
          <a:xfrm>
            <a:off x="-16578" y="1658239"/>
            <a:ext cx="8920963" cy="4344900"/>
            <a:chOff x="-16578" y="1922189"/>
            <a:chExt cx="8920963" cy="434490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49ED112-A1D7-07CB-C384-73180807B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749" y="1922189"/>
              <a:ext cx="8511636" cy="43449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6" name="箭號: 向右 5">
              <a:extLst>
                <a:ext uri="{FF2B5EF4-FFF2-40B4-BE49-F238E27FC236}">
                  <a16:creationId xmlns:a16="http://schemas.microsoft.com/office/drawing/2014/main" id="{A2196D5D-C1EB-BF97-442D-B422C0179746}"/>
                </a:ext>
              </a:extLst>
            </p:cNvPr>
            <p:cNvSpPr/>
            <p:nvPr/>
          </p:nvSpPr>
          <p:spPr>
            <a:xfrm>
              <a:off x="3985260" y="3642360"/>
              <a:ext cx="472440" cy="4191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F650B3EB-B6A3-B3A8-B59B-4F0EE777BF4A}"/>
                </a:ext>
              </a:extLst>
            </p:cNvPr>
            <p:cNvSpPr/>
            <p:nvPr/>
          </p:nvSpPr>
          <p:spPr>
            <a:xfrm>
              <a:off x="6278880" y="2026920"/>
              <a:ext cx="457200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EDA37EF6-34A3-CE0B-A969-028D0E8933F5}"/>
                </a:ext>
              </a:extLst>
            </p:cNvPr>
            <p:cNvSpPr/>
            <p:nvPr/>
          </p:nvSpPr>
          <p:spPr>
            <a:xfrm>
              <a:off x="510540" y="2026920"/>
              <a:ext cx="525780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35C6569A-F807-8E9E-97BA-9FA81039603A}"/>
                </a:ext>
              </a:extLst>
            </p:cNvPr>
            <p:cNvSpPr/>
            <p:nvPr/>
          </p:nvSpPr>
          <p:spPr>
            <a:xfrm>
              <a:off x="510540" y="3293427"/>
              <a:ext cx="525780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6B22FFFA-003E-D7B4-6683-174421468731}"/>
                </a:ext>
              </a:extLst>
            </p:cNvPr>
            <p:cNvSpPr/>
            <p:nvPr/>
          </p:nvSpPr>
          <p:spPr>
            <a:xfrm>
              <a:off x="510540" y="4884420"/>
              <a:ext cx="525780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A879248D-40C6-C234-4A75-6F055A07EFC7}"/>
                </a:ext>
              </a:extLst>
            </p:cNvPr>
            <p:cNvSpPr/>
            <p:nvPr/>
          </p:nvSpPr>
          <p:spPr>
            <a:xfrm>
              <a:off x="521651" y="5575754"/>
              <a:ext cx="525780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43682A25-DB55-52CB-62CA-7A274AB12A57}"/>
                </a:ext>
              </a:extLst>
            </p:cNvPr>
            <p:cNvCxnSpPr/>
            <p:nvPr/>
          </p:nvCxnSpPr>
          <p:spPr>
            <a:xfrm>
              <a:off x="213360" y="3293427"/>
              <a:ext cx="0" cy="11887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8C0B65A8-C07A-F5B2-81B0-9B3405DA1194}"/>
                </a:ext>
              </a:extLst>
            </p:cNvPr>
            <p:cNvSpPr txBox="1"/>
            <p:nvPr/>
          </p:nvSpPr>
          <p:spPr>
            <a:xfrm>
              <a:off x="0" y="285026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solidFill>
                    <a:srgbClr val="FF0000"/>
                  </a:solidFill>
                </a:rPr>
                <a:t>易</a:t>
              </a: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AEE72F1A-06E5-1692-AAC2-2F089A7E4282}"/>
                </a:ext>
              </a:extLst>
            </p:cNvPr>
            <p:cNvSpPr txBox="1"/>
            <p:nvPr/>
          </p:nvSpPr>
          <p:spPr>
            <a:xfrm>
              <a:off x="-16578" y="452519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solidFill>
                    <a:srgbClr val="FF0000"/>
                  </a:solidFill>
                </a:rPr>
                <a:t>難</a:t>
              </a: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1BFA53F-A4D5-7392-6D9C-123DFCA32791}"/>
                </a:ext>
              </a:extLst>
            </p:cNvPr>
            <p:cNvSpPr txBox="1"/>
            <p:nvPr/>
          </p:nvSpPr>
          <p:spPr>
            <a:xfrm>
              <a:off x="2506980" y="258977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指令操作與參數修改</a:t>
              </a: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EAA5215-2C3F-DCD3-696D-3723E594D535}"/>
                </a:ext>
              </a:extLst>
            </p:cNvPr>
            <p:cNvSpPr txBox="1"/>
            <p:nvPr/>
          </p:nvSpPr>
          <p:spPr>
            <a:xfrm>
              <a:off x="2506980" y="2871115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情境應用、</a:t>
              </a:r>
              <a:r>
                <a:rPr lang="zh-TW" altLang="en-US" b="1" dirty="0">
                  <a:solidFill>
                    <a:srgbClr val="0070C0"/>
                  </a:solidFill>
                </a:rPr>
                <a:t>事件</a:t>
              </a: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812EF942-0751-1075-68C4-4389CAE81898}"/>
                </a:ext>
              </a:extLst>
            </p:cNvPr>
            <p:cNvSpPr txBox="1"/>
            <p:nvPr/>
          </p:nvSpPr>
          <p:spPr>
            <a:xfrm>
              <a:off x="2217420" y="388062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70C0"/>
                  </a:solidFill>
                </a:rPr>
                <a:t>迴圈</a:t>
              </a: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8E382413-BB64-C45C-7988-FF550E69B665}"/>
                </a:ext>
              </a:extLst>
            </p:cNvPr>
            <p:cNvSpPr txBox="1"/>
            <p:nvPr/>
          </p:nvSpPr>
          <p:spPr>
            <a:xfrm>
              <a:off x="3331785" y="359099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70C0"/>
                  </a:solidFill>
                </a:rPr>
                <a:t>循序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B7EF264-4C11-7191-96A5-566229EEA268}"/>
                </a:ext>
              </a:extLst>
            </p:cNvPr>
            <p:cNvSpPr txBox="1"/>
            <p:nvPr/>
          </p:nvSpPr>
          <p:spPr>
            <a:xfrm>
              <a:off x="2331719" y="445058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70C0"/>
                  </a:solidFill>
                </a:rPr>
                <a:t>變數</a:t>
              </a: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068B7A89-8873-09B4-7BD0-A46F12E1D741}"/>
                </a:ext>
              </a:extLst>
            </p:cNvPr>
            <p:cNvSpPr txBox="1"/>
            <p:nvPr/>
          </p:nvSpPr>
          <p:spPr>
            <a:xfrm>
              <a:off x="1673681" y="485608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70C0"/>
                  </a:solidFill>
                </a:rPr>
                <a:t>變數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5143D971-420F-4BF6-7164-F839AC534261}"/>
                </a:ext>
              </a:extLst>
            </p:cNvPr>
            <p:cNvSpPr txBox="1"/>
            <p:nvPr/>
          </p:nvSpPr>
          <p:spPr>
            <a:xfrm>
              <a:off x="2059850" y="580501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情境應用、</a:t>
              </a:r>
              <a:r>
                <a:rPr lang="zh-TW" altLang="en-US" b="1" dirty="0">
                  <a:solidFill>
                    <a:srgbClr val="0070C0"/>
                  </a:solidFill>
                </a:rPr>
                <a:t>函式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21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674785" y="202291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教學流程</a:t>
            </a:r>
            <a:r>
              <a:rPr lang="en-US" altLang="zh-TW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800" b="1" i="0" u="none" strike="noStrike" cap="small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以燈條模組為例</a:t>
            </a:r>
            <a:endParaRPr sz="2800" b="1" i="0" u="none" strike="noStrike" cap="small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156;p5"/>
          <p:cNvSpPr txBox="1">
            <a:spLocks noGrp="1"/>
          </p:cNvSpPr>
          <p:nvPr>
            <p:ph type="body" idx="1"/>
          </p:nvPr>
        </p:nvSpPr>
        <p:spPr>
          <a:xfrm>
            <a:off x="674785" y="883541"/>
            <a:ext cx="7941568" cy="4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情境應用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70C0"/>
                </a:solidFill>
              </a:rPr>
              <a:t>事件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426FA2-3B68-048E-7155-E81E63A9AD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897"/>
            <a:ext cx="9144000" cy="5125196"/>
          </a:xfrm>
          <a:prstGeom prst="rect">
            <a:avLst/>
          </a:prstGeom>
        </p:spPr>
      </p:pic>
      <p:sp>
        <p:nvSpPr>
          <p:cNvPr id="6" name="箭號: 向上 5">
            <a:extLst>
              <a:ext uri="{FF2B5EF4-FFF2-40B4-BE49-F238E27FC236}">
                <a16:creationId xmlns:a16="http://schemas.microsoft.com/office/drawing/2014/main" id="{CD88AD0E-1ED4-3A8B-80E0-3337919763FB}"/>
              </a:ext>
            </a:extLst>
          </p:cNvPr>
          <p:cNvSpPr/>
          <p:nvPr/>
        </p:nvSpPr>
        <p:spPr>
          <a:xfrm>
            <a:off x="656700" y="4534293"/>
            <a:ext cx="254524" cy="34879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上 6">
            <a:extLst>
              <a:ext uri="{FF2B5EF4-FFF2-40B4-BE49-F238E27FC236}">
                <a16:creationId xmlns:a16="http://schemas.microsoft.com/office/drawing/2014/main" id="{BF09269C-09C3-5011-A9BF-FE5DB0F03BD8}"/>
              </a:ext>
            </a:extLst>
          </p:cNvPr>
          <p:cNvSpPr/>
          <p:nvPr/>
        </p:nvSpPr>
        <p:spPr>
          <a:xfrm>
            <a:off x="2496498" y="4524866"/>
            <a:ext cx="254524" cy="34879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FE3D02A-D083-D4E8-022F-580345392DB7}"/>
              </a:ext>
            </a:extLst>
          </p:cNvPr>
          <p:cNvSpPr txBox="1"/>
          <p:nvPr/>
        </p:nvSpPr>
        <p:spPr>
          <a:xfrm>
            <a:off x="1356736" y="4719768"/>
            <a:ext cx="902811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學生填寫</a:t>
            </a:r>
          </a:p>
        </p:txBody>
      </p:sp>
    </p:spTree>
    <p:extLst>
      <p:ext uri="{BB962C8B-B14F-4D97-AF65-F5344CB8AC3E}">
        <p14:creationId xmlns:p14="http://schemas.microsoft.com/office/powerpoint/2010/main" val="2463503368"/>
      </p:ext>
    </p:extLst>
  </p:cSld>
  <p:clrMapOvr>
    <a:masterClrMapping/>
  </p:clrMapOvr>
</p:sld>
</file>

<file path=ppt/theme/theme1.xml><?xml version="1.0" encoding="utf-8"?>
<a:theme xmlns:a="http://schemas.openxmlformats.org/drawingml/2006/main" name="壁窗">
  <a:themeElements>
    <a:clrScheme name="壁窗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1976</TotalTime>
  <Words>787</Words>
  <Application>Microsoft Office PowerPoint</Application>
  <PresentationFormat>如螢幕大小 (4:3)</PresentationFormat>
  <Paragraphs>135</Paragraphs>
  <Slides>22</Slides>
  <Notes>22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微軟正黑體</vt:lpstr>
      <vt:lpstr>Noto Sans Symbols</vt:lpstr>
      <vt:lpstr>微軟正黑體</vt:lpstr>
      <vt:lpstr>Arial</vt:lpstr>
      <vt:lpstr>Century Schoolbook</vt:lpstr>
      <vt:lpstr>Calibri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ryan</dc:creator>
  <cp:lastModifiedBy>st8106255@ms.edu.tw</cp:lastModifiedBy>
  <cp:revision>93</cp:revision>
  <dcterms:created xsi:type="dcterms:W3CDTF">2019-09-08T02:03:55Z</dcterms:created>
  <dcterms:modified xsi:type="dcterms:W3CDTF">2024-01-18T13:29:20Z</dcterms:modified>
</cp:coreProperties>
</file>