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315" r:id="rId2"/>
    <p:sldId id="298" r:id="rId3"/>
    <p:sldId id="316" r:id="rId4"/>
    <p:sldId id="265" r:id="rId5"/>
    <p:sldId id="317" r:id="rId6"/>
    <p:sldId id="318" r:id="rId7"/>
    <p:sldId id="268" r:id="rId8"/>
    <p:sldId id="333" r:id="rId9"/>
    <p:sldId id="329" r:id="rId10"/>
    <p:sldId id="330" r:id="rId11"/>
    <p:sldId id="331" r:id="rId12"/>
    <p:sldId id="332" r:id="rId13"/>
    <p:sldId id="328" r:id="rId14"/>
    <p:sldId id="334" r:id="rId15"/>
    <p:sldId id="335" r:id="rId16"/>
    <p:sldId id="336" r:id="rId17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0000FF"/>
    <a:srgbClr val="4CA240"/>
    <a:srgbClr val="008000"/>
    <a:srgbClr val="009900"/>
    <a:srgbClr val="B1D9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06" autoAdjust="0"/>
    <p:restoredTop sz="94634" autoAdjust="0"/>
  </p:normalViewPr>
  <p:slideViewPr>
    <p:cSldViewPr>
      <p:cViewPr varScale="1">
        <p:scale>
          <a:sx n="98" d="100"/>
          <a:sy n="98" d="100"/>
        </p:scale>
        <p:origin x="169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322AC-A488-4659-9CE7-51AC5DC47D73}" type="datetimeFigureOut">
              <a:rPr lang="zh-TW" altLang="en-US" smtClean="0"/>
              <a:t>2019/12/16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B7208-0DFE-4354-8213-7298716692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9844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4DA7C-B487-480D-9E30-3C0978ABBEEA}" type="datetimeFigureOut">
              <a:rPr lang="zh-TW" altLang="en-US" smtClean="0"/>
              <a:t>2019/12/16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9F3B1F-259B-40D2-B285-30ADC3A9C9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851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B08-2067-452F-9204-3A176AEF3E3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6112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2019/12/16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2019/12/16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566808"/>
          </a:xfrm>
        </p:spPr>
        <p:txBody>
          <a:bodyPr/>
          <a:lstStyle/>
          <a:p>
            <a:pPr lvl="0" eaLnBrk="1" latinLnBrk="0" hangingPunct="1"/>
            <a:r>
              <a:rPr lang="zh-TW" altLang="en-US" dirty="0"/>
              <a:t>按一下以編輯母片文字樣式</a:t>
            </a:r>
          </a:p>
          <a:p>
            <a:pPr lvl="1" eaLnBrk="1" latinLnBrk="0" hangingPunct="1"/>
            <a:r>
              <a:rPr lang="zh-TW" altLang="en-US" dirty="0"/>
              <a:t>第二層</a:t>
            </a:r>
          </a:p>
          <a:p>
            <a:pPr lvl="2" eaLnBrk="1" latinLnBrk="0" hangingPunct="1"/>
            <a:r>
              <a:rPr lang="zh-TW" altLang="en-US" dirty="0"/>
              <a:t>第三層</a:t>
            </a:r>
          </a:p>
          <a:p>
            <a:pPr lvl="3" eaLnBrk="1" latinLnBrk="0" hangingPunct="1"/>
            <a:r>
              <a:rPr lang="zh-TW" altLang="en-US" dirty="0"/>
              <a:t>第四層</a:t>
            </a:r>
          </a:p>
          <a:p>
            <a:pPr lvl="4" eaLnBrk="1" latinLnBrk="0" hangingPunct="1"/>
            <a:r>
              <a:rPr lang="zh-TW" altLang="en-US" dirty="0"/>
              <a:t>第五層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2019/12/16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2019/12/16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2019/12/16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2019/12/16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2019/12/16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2019/12/16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2019/12/16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339200"/>
            <a:ext cx="8229600" cy="4784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dirty="0"/>
              <a:t>按一下以編輯母片文字樣式</a:t>
            </a:r>
          </a:p>
          <a:p>
            <a:pPr lvl="1" eaLnBrk="1" latinLnBrk="0" hangingPunct="1"/>
            <a:r>
              <a:rPr kumimoji="0" lang="zh-TW" altLang="en-US" dirty="0"/>
              <a:t>第二層</a:t>
            </a:r>
          </a:p>
          <a:p>
            <a:pPr lvl="2" eaLnBrk="1" latinLnBrk="0" hangingPunct="1"/>
            <a:r>
              <a:rPr kumimoji="0" lang="zh-TW" altLang="en-US" dirty="0"/>
              <a:t>第三層</a:t>
            </a:r>
          </a:p>
          <a:p>
            <a:pPr lvl="3" eaLnBrk="1" latinLnBrk="0" hangingPunct="1"/>
            <a:r>
              <a:rPr kumimoji="0" lang="zh-TW" altLang="en-US" dirty="0"/>
              <a:t>第四層</a:t>
            </a:r>
          </a:p>
          <a:p>
            <a:pPr lvl="4" eaLnBrk="1" latinLnBrk="0" hangingPunct="1"/>
            <a:r>
              <a:rPr kumimoji="0" lang="zh-TW" altLang="en-US" dirty="0"/>
              <a:t>第五層</a:t>
            </a:r>
            <a:endParaRPr kumimoji="0" lang="en-US" dirty="0"/>
          </a:p>
        </p:txBody>
      </p:sp>
      <p:pic>
        <p:nvPicPr>
          <p:cNvPr id="15" name="Picture 2" descr="L:\自造者計畫\文書\課程\學生端開課\108年公版\微課程公版\微課程公版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6383026"/>
            <a:ext cx="8712968" cy="325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2800" b="1" kern="1200" cap="small" baseline="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6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6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L:\自造者計畫\文書\課程\學生端開課\108年公版\微課程公版\微課程公版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6383026"/>
            <a:ext cx="8712968" cy="325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34100"/>
              </p:ext>
            </p:extLst>
          </p:nvPr>
        </p:nvGraphicFramePr>
        <p:xfrm>
          <a:off x="1079612" y="1181316"/>
          <a:ext cx="6984776" cy="4284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43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0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教具名稱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循跡履帶車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課程名稱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走不出的結界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運算思維</a:t>
                      </a:r>
                      <a:r>
                        <a:rPr lang="en-US" altLang="zh-TW" sz="24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4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創意實作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程式流程圖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編撰教師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潘浚琪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編撰基地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高雄市鳳山區忠孝國小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課程影片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建議授課節數</a:t>
                      </a:r>
                      <a:endParaRPr lang="zh-TW" altLang="en-US" sz="2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362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圖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916832"/>
            <a:ext cx="3384376" cy="421549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程式</a:t>
            </a:r>
            <a:r>
              <a:rPr lang="zh-TW" altLang="en-US" dirty="0"/>
              <a:t>流程圖 </a:t>
            </a:r>
            <a:r>
              <a:rPr lang="en-US" altLang="zh-TW" dirty="0"/>
              <a:t>vs</a:t>
            </a:r>
            <a:r>
              <a:rPr lang="zh-TW" altLang="en-US" dirty="0"/>
              <a:t> 積木</a:t>
            </a:r>
            <a:r>
              <a:rPr lang="zh-CN" altLang="en-US" dirty="0"/>
              <a:t>程式</a:t>
            </a:r>
            <a:r>
              <a:rPr lang="zh-TW" altLang="en-US" dirty="0" smtClean="0"/>
              <a:t>堆疊</a:t>
            </a:r>
            <a:r>
              <a:rPr lang="en-US" altLang="zh-TW" dirty="0"/>
              <a:t>(</a:t>
            </a:r>
            <a:r>
              <a:rPr lang="zh-TW" altLang="en-US" dirty="0"/>
              <a:t>一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434680" y="1417638"/>
            <a:ext cx="1873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 smtClean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(5) </a:t>
            </a:r>
            <a:r>
              <a:rPr kumimoji="1" lang="zh-CN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程式</a:t>
            </a:r>
            <a:r>
              <a:rPr kumimoji="1" lang="zh-CN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流程圖</a:t>
            </a:r>
            <a:endParaRPr kumimoji="1" lang="zh-TW" altLang="en-US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4581844" y="1417638"/>
            <a:ext cx="21591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 smtClean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(6)</a:t>
            </a:r>
            <a:r>
              <a:rPr kumimoji="1" lang="zh-TW" altLang="en-US" sz="2000" b="1" dirty="0" smtClean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kumimoji="1" lang="zh-TW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積木</a:t>
            </a:r>
            <a:r>
              <a:rPr kumimoji="1"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程式堆疊</a:t>
            </a:r>
          </a:p>
        </p:txBody>
      </p:sp>
      <p:cxnSp>
        <p:nvCxnSpPr>
          <p:cNvPr id="7" name="直線單箭頭接點 6"/>
          <p:cNvCxnSpPr>
            <a:cxnSpLocks/>
            <a:stCxn id="16" idx="6"/>
            <a:endCxn id="3" idx="1"/>
          </p:cNvCxnSpPr>
          <p:nvPr/>
        </p:nvCxnSpPr>
        <p:spPr>
          <a:xfrm flipV="1">
            <a:off x="3923928" y="3126507"/>
            <a:ext cx="628267" cy="1379663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橢圓 15"/>
          <p:cNvSpPr/>
          <p:nvPr/>
        </p:nvSpPr>
        <p:spPr>
          <a:xfrm>
            <a:off x="1981225" y="2780929"/>
            <a:ext cx="1942703" cy="3450482"/>
          </a:xfrm>
          <a:prstGeom prst="ellipse">
            <a:avLst/>
          </a:prstGeom>
          <a:noFill/>
          <a:ln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079B9156-3E60-2846-8D5D-1E25E64314C3}"/>
              </a:ext>
            </a:extLst>
          </p:cNvPr>
          <p:cNvSpPr txBox="1"/>
          <p:nvPr/>
        </p:nvSpPr>
        <p:spPr>
          <a:xfrm>
            <a:off x="5704984" y="4725144"/>
            <a:ext cx="1046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kumimoji="1" lang="zh-CN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程式</a:t>
            </a:r>
            <a:r>
              <a:rPr kumimoji="1" lang="en-US" altLang="zh-CN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kumimoji="1" lang="en-US" altLang="zh-CN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3</a:t>
            </a:r>
            <a:endParaRPr kumimoji="1" lang="zh-TW" altLang="en-US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1105" y="1923653"/>
            <a:ext cx="3524250" cy="2657475"/>
          </a:xfrm>
          <a:prstGeom prst="rect">
            <a:avLst/>
          </a:prstGeom>
        </p:spPr>
      </p:pic>
      <p:sp>
        <p:nvSpPr>
          <p:cNvPr id="14" name="文字方塊 13">
            <a:extLst>
              <a:ext uri="{FF2B5EF4-FFF2-40B4-BE49-F238E27FC236}">
                <a16:creationId xmlns:a16="http://schemas.microsoft.com/office/drawing/2014/main" id="{079B9156-3E60-2846-8D5D-1E25E64314C3}"/>
              </a:ext>
            </a:extLst>
          </p:cNvPr>
          <p:cNvSpPr txBox="1"/>
          <p:nvPr/>
        </p:nvSpPr>
        <p:spPr>
          <a:xfrm>
            <a:off x="5704984" y="2606805"/>
            <a:ext cx="26025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此數值依場地、光線等因</a:t>
            </a:r>
            <a:r>
              <a:rPr kumimoji="1"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素</a:t>
            </a:r>
            <a:r>
              <a:rPr kumimoji="1" lang="zh-TW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自行調整</a:t>
            </a:r>
            <a:endParaRPr kumimoji="1" lang="zh-TW" altLang="en-US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228071" y="1916832"/>
            <a:ext cx="864209" cy="64380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5881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1844" y="1772816"/>
            <a:ext cx="3733800" cy="4724400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916832"/>
            <a:ext cx="3384376" cy="421549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程式</a:t>
            </a:r>
            <a:r>
              <a:rPr lang="zh-TW" altLang="en-US" dirty="0"/>
              <a:t>流程圖 </a:t>
            </a:r>
            <a:r>
              <a:rPr lang="en-US" altLang="zh-TW" dirty="0"/>
              <a:t>vs</a:t>
            </a:r>
            <a:r>
              <a:rPr lang="zh-TW" altLang="en-US" dirty="0"/>
              <a:t> 積木</a:t>
            </a:r>
            <a:r>
              <a:rPr lang="zh-CN" altLang="en-US" dirty="0"/>
              <a:t>程式</a:t>
            </a:r>
            <a:r>
              <a:rPr lang="zh-TW" altLang="en-US" dirty="0" smtClean="0"/>
              <a:t>堆疊</a:t>
            </a:r>
            <a:r>
              <a:rPr lang="en-US" altLang="zh-TW" dirty="0"/>
              <a:t>(</a:t>
            </a:r>
            <a:r>
              <a:rPr lang="zh-TW" altLang="en-US" dirty="0"/>
              <a:t>一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434680" y="1417638"/>
            <a:ext cx="1873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 smtClean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(5) </a:t>
            </a:r>
            <a:r>
              <a:rPr kumimoji="1" lang="zh-CN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程式</a:t>
            </a:r>
            <a:r>
              <a:rPr kumimoji="1" lang="zh-CN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流程圖</a:t>
            </a:r>
            <a:endParaRPr kumimoji="1" lang="zh-TW" altLang="en-US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4581844" y="1417638"/>
            <a:ext cx="21591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 smtClean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(6)</a:t>
            </a:r>
            <a:r>
              <a:rPr kumimoji="1" lang="zh-TW" altLang="en-US" sz="2000" b="1" dirty="0" smtClean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kumimoji="1" lang="zh-TW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積木</a:t>
            </a:r>
            <a:r>
              <a:rPr kumimoji="1"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程式堆疊</a:t>
            </a:r>
          </a:p>
        </p:txBody>
      </p:sp>
      <p:cxnSp>
        <p:nvCxnSpPr>
          <p:cNvPr id="7" name="直線單箭頭接點 6"/>
          <p:cNvCxnSpPr>
            <a:cxnSpLocks/>
            <a:stCxn id="16" idx="6"/>
            <a:endCxn id="3" idx="1"/>
          </p:cNvCxnSpPr>
          <p:nvPr/>
        </p:nvCxnSpPr>
        <p:spPr>
          <a:xfrm flipV="1">
            <a:off x="4067945" y="4135016"/>
            <a:ext cx="513899" cy="515170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橢圓 15"/>
          <p:cNvSpPr/>
          <p:nvPr/>
        </p:nvSpPr>
        <p:spPr>
          <a:xfrm>
            <a:off x="827584" y="3068961"/>
            <a:ext cx="3240361" cy="3162450"/>
          </a:xfrm>
          <a:prstGeom prst="ellipse">
            <a:avLst/>
          </a:prstGeom>
          <a:noFill/>
          <a:ln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079B9156-3E60-2846-8D5D-1E25E64314C3}"/>
              </a:ext>
            </a:extLst>
          </p:cNvPr>
          <p:cNvSpPr txBox="1"/>
          <p:nvPr/>
        </p:nvSpPr>
        <p:spPr>
          <a:xfrm>
            <a:off x="6841851" y="4474488"/>
            <a:ext cx="1891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kumimoji="1" lang="zh-CN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程式</a:t>
            </a:r>
            <a:r>
              <a:rPr kumimoji="1" lang="en-US" altLang="zh-CN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kumimoji="1" lang="en-US" altLang="zh-CN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2+3</a:t>
            </a:r>
            <a:endParaRPr kumimoji="1" lang="zh-TW" altLang="en-US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4693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1533" y="1831990"/>
            <a:ext cx="3542151" cy="4983966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916832"/>
            <a:ext cx="3384376" cy="421549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程式</a:t>
            </a:r>
            <a:r>
              <a:rPr lang="zh-TW" altLang="en-US" dirty="0"/>
              <a:t>流程圖 </a:t>
            </a:r>
            <a:r>
              <a:rPr lang="en-US" altLang="zh-TW" dirty="0"/>
              <a:t>vs</a:t>
            </a:r>
            <a:r>
              <a:rPr lang="zh-TW" altLang="en-US" dirty="0"/>
              <a:t> 積木</a:t>
            </a:r>
            <a:r>
              <a:rPr lang="zh-CN" altLang="en-US" dirty="0"/>
              <a:t>程式</a:t>
            </a:r>
            <a:r>
              <a:rPr lang="zh-TW" altLang="en-US" dirty="0" smtClean="0"/>
              <a:t>堆疊</a:t>
            </a:r>
            <a:r>
              <a:rPr lang="en-US" altLang="zh-TW" dirty="0"/>
              <a:t>(</a:t>
            </a:r>
            <a:r>
              <a:rPr lang="zh-TW" altLang="en-US" dirty="0"/>
              <a:t>一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434680" y="1417638"/>
            <a:ext cx="1873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 smtClean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(5) </a:t>
            </a:r>
            <a:r>
              <a:rPr kumimoji="1" lang="zh-CN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程式</a:t>
            </a:r>
            <a:r>
              <a:rPr kumimoji="1" lang="zh-CN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流程圖</a:t>
            </a:r>
            <a:endParaRPr kumimoji="1" lang="zh-TW" altLang="en-US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4581844" y="1417638"/>
            <a:ext cx="21591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 smtClean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(6)</a:t>
            </a:r>
            <a:r>
              <a:rPr kumimoji="1" lang="zh-TW" altLang="en-US" sz="2000" b="1" dirty="0" smtClean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kumimoji="1" lang="zh-TW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積木</a:t>
            </a:r>
            <a:r>
              <a:rPr kumimoji="1"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程式堆疊</a:t>
            </a:r>
          </a:p>
        </p:txBody>
      </p:sp>
      <p:cxnSp>
        <p:nvCxnSpPr>
          <p:cNvPr id="7" name="直線單箭頭接點 6"/>
          <p:cNvCxnSpPr>
            <a:cxnSpLocks/>
            <a:stCxn id="17" idx="3"/>
          </p:cNvCxnSpPr>
          <p:nvPr/>
        </p:nvCxnSpPr>
        <p:spPr>
          <a:xfrm flipV="1">
            <a:off x="3059832" y="2630201"/>
            <a:ext cx="1459849" cy="3460145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079B9156-3E60-2846-8D5D-1E25E64314C3}"/>
              </a:ext>
            </a:extLst>
          </p:cNvPr>
          <p:cNvSpPr txBox="1"/>
          <p:nvPr/>
        </p:nvSpPr>
        <p:spPr>
          <a:xfrm>
            <a:off x="6084168" y="1831990"/>
            <a:ext cx="1891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程式</a:t>
            </a:r>
            <a:r>
              <a:rPr kumimoji="1" lang="en-US" altLang="zh-CN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1+2+3 </a:t>
            </a:r>
            <a:r>
              <a:rPr kumimoji="1" lang="zh-TW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重複無限次</a:t>
            </a:r>
            <a:endParaRPr kumimoji="1" lang="zh-TW" altLang="en-US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72012" y="3068961"/>
            <a:ext cx="555572" cy="2880320"/>
          </a:xfrm>
          <a:prstGeom prst="rect">
            <a:avLst/>
          </a:prstGeom>
          <a:noFill/>
          <a:ln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4" name="直線單箭頭接點 13"/>
          <p:cNvCxnSpPr>
            <a:cxnSpLocks/>
          </p:cNvCxnSpPr>
          <p:nvPr/>
        </p:nvCxnSpPr>
        <p:spPr>
          <a:xfrm flipV="1">
            <a:off x="2382850" y="2539876"/>
            <a:ext cx="2117142" cy="782686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矩形 16"/>
          <p:cNvSpPr/>
          <p:nvPr/>
        </p:nvSpPr>
        <p:spPr>
          <a:xfrm>
            <a:off x="272012" y="5949280"/>
            <a:ext cx="2787820" cy="282131"/>
          </a:xfrm>
          <a:prstGeom prst="rect">
            <a:avLst/>
          </a:prstGeom>
          <a:noFill/>
          <a:ln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/>
          <p:cNvSpPr/>
          <p:nvPr/>
        </p:nvSpPr>
        <p:spPr>
          <a:xfrm>
            <a:off x="1907704" y="3312164"/>
            <a:ext cx="504056" cy="282131"/>
          </a:xfrm>
          <a:prstGeom prst="rect">
            <a:avLst/>
          </a:prstGeom>
          <a:noFill/>
          <a:ln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0" name="直線單箭頭接點 19"/>
          <p:cNvCxnSpPr>
            <a:cxnSpLocks/>
          </p:cNvCxnSpPr>
          <p:nvPr/>
        </p:nvCxnSpPr>
        <p:spPr>
          <a:xfrm flipV="1">
            <a:off x="847273" y="2630202"/>
            <a:ext cx="3652719" cy="1590887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4567012" y="2234357"/>
            <a:ext cx="1300704" cy="395844"/>
          </a:xfrm>
          <a:prstGeom prst="rect">
            <a:avLst/>
          </a:prstGeom>
          <a:noFill/>
          <a:ln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069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  <p:bldP spid="19" grpId="0" animBg="1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0925"/>
          </a:xfrm>
        </p:spPr>
        <p:txBody>
          <a:bodyPr/>
          <a:lstStyle/>
          <a:p>
            <a:r>
              <a:rPr lang="zh-TW" altLang="en-US" dirty="0" smtClean="0"/>
              <a:t>情境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BDE4CA9-FF2E-304B-81AC-21AF32DFA523}"/>
              </a:ext>
            </a:extLst>
          </p:cNvPr>
          <p:cNvSpPr txBox="1">
            <a:spLocks noGrp="1"/>
          </p:cNvSpPr>
          <p:nvPr>
            <p:ph sz="quarter" idx="1"/>
          </p:nvPr>
        </p:nvSpPr>
        <p:spPr>
          <a:xfrm>
            <a:off x="467544" y="1467941"/>
            <a:ext cx="82296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模擬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人因為走不出結界而慌張失措亂走一通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0363" indent="-360363">
              <a:buNone/>
            </a:pP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0363" indent="-360363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跟情境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的差別是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marL="360363" indent="-360363">
              <a:buNone/>
            </a:pP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後退、左轉和右轉的等待時間為隨機。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0363" indent="-360363">
              <a:buNone/>
            </a:pP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小車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壓線後，先後退然後</a:t>
            </a:r>
            <a:r>
              <a:rPr lang="zh-TW" altLang="en-US" sz="2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隨機左轉或右轉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0363" indent="-360363">
              <a:buNone/>
            </a:pP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2227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程式</a:t>
            </a:r>
            <a:r>
              <a:rPr lang="zh-TW" altLang="en-US" dirty="0"/>
              <a:t>流程圖 </a:t>
            </a:r>
            <a:r>
              <a:rPr lang="en-US" altLang="zh-TW" dirty="0"/>
              <a:t>vs</a:t>
            </a:r>
            <a:r>
              <a:rPr lang="zh-TW" altLang="en-US" dirty="0"/>
              <a:t> 積木</a:t>
            </a:r>
            <a:r>
              <a:rPr lang="zh-CN" altLang="en-US" dirty="0"/>
              <a:t>程式</a:t>
            </a:r>
            <a:r>
              <a:rPr lang="zh-TW" altLang="en-US" dirty="0" smtClean="0"/>
              <a:t>堆疊</a:t>
            </a:r>
            <a:r>
              <a:rPr lang="en-US" altLang="zh-TW" dirty="0" smtClean="0"/>
              <a:t>(</a:t>
            </a:r>
            <a:r>
              <a:rPr lang="zh-TW" altLang="en-US" dirty="0" smtClean="0"/>
              <a:t>二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1115616" y="1417638"/>
            <a:ext cx="3744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 smtClean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(6)</a:t>
            </a:r>
            <a:r>
              <a:rPr kumimoji="1" lang="zh-TW" altLang="en-US" sz="2000" b="1" dirty="0" smtClean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kumimoji="1" lang="zh-TW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積木</a:t>
            </a:r>
            <a:r>
              <a:rPr kumimoji="1"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程式</a:t>
            </a:r>
            <a:r>
              <a:rPr kumimoji="1" lang="zh-TW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堆疊 </a:t>
            </a:r>
            <a:r>
              <a:rPr kumimoji="1" lang="en-US" altLang="zh-TW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kumimoji="1" lang="zh-TW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副程式</a:t>
            </a:r>
            <a:r>
              <a:rPr kumimoji="1" lang="en-US" altLang="zh-TW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endParaRPr kumimoji="1" lang="zh-TW" altLang="en-US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917072"/>
            <a:ext cx="3128889" cy="216000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4505" y="1917072"/>
            <a:ext cx="3123967" cy="2160000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616" y="4077072"/>
            <a:ext cx="3141818" cy="2160000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4716016" y="3013927"/>
            <a:ext cx="2304256" cy="63109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1475656" y="5157072"/>
            <a:ext cx="2304256" cy="63109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1511352" y="2997072"/>
            <a:ext cx="2304256" cy="63109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079B9156-3E60-2846-8D5D-1E25E64314C3}"/>
              </a:ext>
            </a:extLst>
          </p:cNvPr>
          <p:cNvSpPr txBox="1"/>
          <p:nvPr/>
        </p:nvSpPr>
        <p:spPr>
          <a:xfrm>
            <a:off x="4716016" y="4756962"/>
            <a:ext cx="34027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等待時間可以自行設定範圍</a:t>
            </a:r>
            <a:endParaRPr kumimoji="1" lang="zh-TW" altLang="en-US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cxnSp>
        <p:nvCxnSpPr>
          <p:cNvPr id="15" name="直線單箭頭接點 14"/>
          <p:cNvCxnSpPr>
            <a:cxnSpLocks/>
            <a:endCxn id="14" idx="1"/>
          </p:cNvCxnSpPr>
          <p:nvPr/>
        </p:nvCxnSpPr>
        <p:spPr>
          <a:xfrm flipV="1">
            <a:off x="3828640" y="4957017"/>
            <a:ext cx="887376" cy="515603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>
            <a:cxnSpLocks/>
            <a:stCxn id="12" idx="2"/>
          </p:cNvCxnSpPr>
          <p:nvPr/>
        </p:nvCxnSpPr>
        <p:spPr>
          <a:xfrm>
            <a:off x="2663480" y="3628169"/>
            <a:ext cx="2196552" cy="1128793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單箭頭接點 18"/>
          <p:cNvCxnSpPr>
            <a:cxnSpLocks/>
            <a:stCxn id="10" idx="2"/>
          </p:cNvCxnSpPr>
          <p:nvPr/>
        </p:nvCxnSpPr>
        <p:spPr>
          <a:xfrm flipH="1">
            <a:off x="5662472" y="3645024"/>
            <a:ext cx="205672" cy="1111938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223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程式</a:t>
            </a:r>
            <a:r>
              <a:rPr lang="zh-TW" altLang="en-US" dirty="0"/>
              <a:t>流程圖 </a:t>
            </a:r>
            <a:r>
              <a:rPr lang="en-US" altLang="zh-TW" dirty="0"/>
              <a:t>vs</a:t>
            </a:r>
            <a:r>
              <a:rPr lang="zh-TW" altLang="en-US" dirty="0"/>
              <a:t> 積木</a:t>
            </a:r>
            <a:r>
              <a:rPr lang="zh-CN" altLang="en-US" dirty="0"/>
              <a:t>程式</a:t>
            </a:r>
            <a:r>
              <a:rPr lang="zh-TW" altLang="en-US" dirty="0" smtClean="0"/>
              <a:t>堆疊</a:t>
            </a:r>
            <a:r>
              <a:rPr lang="en-US" altLang="zh-TW" dirty="0" smtClean="0"/>
              <a:t>(</a:t>
            </a:r>
            <a:r>
              <a:rPr lang="zh-TW" altLang="en-US" dirty="0" smtClean="0"/>
              <a:t>二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4572000" y="1417638"/>
            <a:ext cx="3744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 smtClean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(6)</a:t>
            </a:r>
            <a:r>
              <a:rPr kumimoji="1" lang="zh-TW" altLang="en-US" sz="2000" b="1" dirty="0" smtClean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kumimoji="1" lang="zh-TW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積木</a:t>
            </a:r>
            <a:r>
              <a:rPr kumimoji="1"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程式</a:t>
            </a:r>
            <a:r>
              <a:rPr kumimoji="1" lang="zh-TW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堆疊 </a:t>
            </a:r>
            <a:r>
              <a:rPr kumimoji="1" lang="en-US" altLang="zh-TW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kumimoji="1" lang="zh-TW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副程式</a:t>
            </a:r>
            <a:r>
              <a:rPr kumimoji="1" lang="en-US" altLang="zh-TW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endParaRPr kumimoji="1" lang="zh-TW" altLang="en-US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434680" y="1417638"/>
            <a:ext cx="2841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 smtClean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(5) </a:t>
            </a:r>
            <a:r>
              <a:rPr kumimoji="1" lang="zh-CN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程式流程圖</a:t>
            </a:r>
            <a:r>
              <a:rPr kumimoji="1" lang="en-US" altLang="zh-TW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kumimoji="1"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副程式</a:t>
            </a:r>
            <a:r>
              <a:rPr kumimoji="1" lang="en-US" altLang="zh-TW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endParaRPr kumimoji="1" lang="zh-TW" altLang="en-US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011" y="1844824"/>
            <a:ext cx="3909035" cy="3603501"/>
          </a:xfrm>
          <a:prstGeom prst="rect">
            <a:avLst/>
          </a:prstGeom>
        </p:spPr>
      </p:pic>
      <p:sp>
        <p:nvSpPr>
          <p:cNvPr id="12" name="文字方塊 11">
            <a:extLst>
              <a:ext uri="{FF2B5EF4-FFF2-40B4-BE49-F238E27FC236}">
                <a16:creationId xmlns:a16="http://schemas.microsoft.com/office/drawing/2014/main" id="{079B9156-3E60-2846-8D5D-1E25E64314C3}"/>
              </a:ext>
            </a:extLst>
          </p:cNvPr>
          <p:cNvSpPr txBox="1"/>
          <p:nvPr/>
        </p:nvSpPr>
        <p:spPr>
          <a:xfrm>
            <a:off x="490064" y="5729585"/>
            <a:ext cx="4874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可用丟錢幣決定左轉或右轉的例子來解釋</a:t>
            </a:r>
            <a:endParaRPr kumimoji="1" lang="zh-TW" altLang="en-US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1844824"/>
            <a:ext cx="3933825" cy="34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67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程式</a:t>
            </a:r>
            <a:r>
              <a:rPr lang="zh-TW" altLang="en-US" dirty="0"/>
              <a:t>流程圖 </a:t>
            </a:r>
            <a:r>
              <a:rPr lang="en-US" altLang="zh-TW" dirty="0"/>
              <a:t>vs</a:t>
            </a:r>
            <a:r>
              <a:rPr lang="zh-TW" altLang="en-US" dirty="0"/>
              <a:t> 積木</a:t>
            </a:r>
            <a:r>
              <a:rPr lang="zh-CN" altLang="en-US" dirty="0"/>
              <a:t>程式</a:t>
            </a:r>
            <a:r>
              <a:rPr lang="zh-TW" altLang="en-US" dirty="0" smtClean="0"/>
              <a:t>堆疊</a:t>
            </a:r>
            <a:r>
              <a:rPr lang="en-US" altLang="zh-TW" dirty="0" smtClean="0"/>
              <a:t>(</a:t>
            </a:r>
            <a:r>
              <a:rPr lang="zh-TW" altLang="en-US" dirty="0" smtClean="0"/>
              <a:t>二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434680" y="1417638"/>
            <a:ext cx="1873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 smtClean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(5) </a:t>
            </a:r>
            <a:r>
              <a:rPr kumimoji="1" lang="zh-CN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程式</a:t>
            </a:r>
            <a:r>
              <a:rPr kumimoji="1" lang="zh-CN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流程圖</a:t>
            </a:r>
            <a:endParaRPr kumimoji="1" lang="zh-TW" altLang="en-US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4581844" y="1417638"/>
            <a:ext cx="21591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 smtClean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(6)</a:t>
            </a:r>
            <a:r>
              <a:rPr kumimoji="1" lang="zh-TW" altLang="en-US" sz="2000" b="1" dirty="0" smtClean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kumimoji="1" lang="zh-TW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積木</a:t>
            </a:r>
            <a:r>
              <a:rPr kumimoji="1"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程式堆疊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257" y="1818464"/>
            <a:ext cx="3297671" cy="4142467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1817748"/>
            <a:ext cx="3450640" cy="4859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55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0DCBBB7B-1C75-A447-8E35-48222FC122BD}"/>
              </a:ext>
            </a:extLst>
          </p:cNvPr>
          <p:cNvSpPr txBox="1"/>
          <p:nvPr/>
        </p:nvSpPr>
        <p:spPr>
          <a:xfrm>
            <a:off x="683568" y="1476067"/>
            <a:ext cx="794156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altLang="zh-TW" sz="28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情境主題及目的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情境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分析及情境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流程圖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/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情境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流程圖 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vs 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程式流程圖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學生填空用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(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情境流程圖 </a:t>
            </a:r>
            <a:r>
              <a:rPr lang="en-US" altLang="zh-TW" sz="28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vs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程式流程圖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教師用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(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/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5.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程式流程圖 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vs 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積木程式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堆疊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/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6.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情境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7.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流程圖 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vs 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積木程式堆疊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8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dirty="0" smtClean="0"/>
              <a:t>大綱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4196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情境主題及目的</a:t>
            </a:r>
            <a:endParaRPr lang="en-US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62880" y="1502628"/>
            <a:ext cx="7941568" cy="45668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solidFill>
                  <a:schemeClr val="accent1"/>
                </a:solidFill>
              </a:rPr>
              <a:t>(1) </a:t>
            </a:r>
            <a:r>
              <a:rPr lang="zh-TW" altLang="en-US" b="1" dirty="0" smtClean="0"/>
              <a:t>情境主題</a:t>
            </a:r>
            <a:r>
              <a:rPr lang="zh-TW" altLang="en-US" dirty="0" smtClean="0"/>
              <a:t>：</a:t>
            </a:r>
            <a:r>
              <a:rPr lang="zh-TW" altLang="en-US" dirty="0"/>
              <a:t>走不出的結界</a:t>
            </a:r>
          </a:p>
          <a:p>
            <a:pPr marL="360363" indent="-360363">
              <a:buNone/>
            </a:pPr>
            <a:r>
              <a:rPr lang="en-US" altLang="zh-TW" b="1" dirty="0" smtClean="0">
                <a:solidFill>
                  <a:schemeClr val="accent1"/>
                </a:solidFill>
              </a:rPr>
              <a:t>(</a:t>
            </a:r>
            <a:r>
              <a:rPr lang="en-US" altLang="zh-TW" b="1" dirty="0">
                <a:solidFill>
                  <a:schemeClr val="accent1"/>
                </a:solidFill>
              </a:rPr>
              <a:t>2</a:t>
            </a:r>
            <a:r>
              <a:rPr lang="en-US" altLang="zh-TW" b="1" dirty="0" smtClean="0">
                <a:solidFill>
                  <a:schemeClr val="accent1"/>
                </a:solidFill>
              </a:rPr>
              <a:t>) </a:t>
            </a:r>
            <a:r>
              <a:rPr lang="zh-TW" altLang="en-US" b="1" dirty="0" smtClean="0"/>
              <a:t>情境</a:t>
            </a:r>
            <a:r>
              <a:rPr lang="zh-TW" altLang="en-US" b="1" dirty="0"/>
              <a:t>目的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360363" indent="-360363">
              <a:buNone/>
            </a:pPr>
            <a:r>
              <a:rPr lang="en-US" altLang="zh-TW" dirty="0" smtClean="0"/>
              <a:t>	1.</a:t>
            </a:r>
            <a:r>
              <a:rPr lang="zh-TW" altLang="en-US" dirty="0" smtClean="0"/>
              <a:t>讓小車在黑圈內移動而且不會超出線。</a:t>
            </a:r>
            <a:endParaRPr lang="en-US" altLang="zh-TW" dirty="0" smtClean="0"/>
          </a:p>
          <a:p>
            <a:pPr marL="360363" indent="-360363">
              <a:buNone/>
            </a:pPr>
            <a:r>
              <a:rPr lang="en-US" altLang="zh-TW" dirty="0"/>
              <a:t>	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958310" y="3429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6909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情境分析及情境流程圖</a:t>
            </a:r>
            <a:r>
              <a:rPr lang="en-US" altLang="zh-TW" dirty="0" smtClean="0"/>
              <a:t>(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</a:t>
            </a:r>
            <a:endParaRPr lang="en-US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62880" y="1502628"/>
            <a:ext cx="4917232" cy="17326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 smtClean="0">
                <a:solidFill>
                  <a:schemeClr val="accent1"/>
                </a:solidFill>
              </a:rPr>
              <a:t>(</a:t>
            </a:r>
            <a:r>
              <a:rPr lang="en-US" altLang="zh-CN" b="1" dirty="0">
                <a:solidFill>
                  <a:schemeClr val="accent1"/>
                </a:solidFill>
              </a:rPr>
              <a:t>3</a:t>
            </a:r>
            <a:r>
              <a:rPr lang="en-US" altLang="zh-CN" b="1" dirty="0" smtClean="0">
                <a:solidFill>
                  <a:schemeClr val="accent1"/>
                </a:solidFill>
              </a:rPr>
              <a:t>) </a:t>
            </a:r>
            <a:r>
              <a:rPr lang="zh-CN" altLang="en-US" b="1" dirty="0" smtClean="0"/>
              <a:t>情境</a:t>
            </a:r>
            <a:r>
              <a:rPr lang="zh-CN" altLang="en-US" b="1" dirty="0"/>
              <a:t>分析</a:t>
            </a:r>
            <a:r>
              <a:rPr lang="zh-TW" altLang="en-US" dirty="0"/>
              <a:t>：</a:t>
            </a:r>
            <a:endParaRPr lang="en-US" altLang="zh-TW" dirty="0"/>
          </a:p>
          <a:p>
            <a:pPr marL="365760" lvl="1" indent="0">
              <a:buNone/>
            </a:pPr>
            <a:r>
              <a:rPr lang="en-US" altLang="zh-TW" dirty="0" smtClean="0">
                <a:sym typeface="Wingdings" panose="05000000000000000000" pitchFamily="2" charset="2"/>
              </a:rPr>
              <a:t>1.</a:t>
            </a:r>
            <a:r>
              <a:rPr lang="zh-TW" altLang="en-US" dirty="0">
                <a:sym typeface="Wingdings" panose="05000000000000000000" pitchFamily="2" charset="2"/>
              </a:rPr>
              <a:t>小車沒壓線</a:t>
            </a:r>
            <a:r>
              <a:rPr lang="en-US" altLang="zh-TW" dirty="0">
                <a:sym typeface="Wingdings" panose="05000000000000000000" pitchFamily="2" charset="2"/>
              </a:rPr>
              <a:t></a:t>
            </a:r>
            <a:r>
              <a:rPr lang="zh-TW" altLang="en-US" dirty="0">
                <a:sym typeface="Wingdings" panose="05000000000000000000" pitchFamily="2" charset="2"/>
              </a:rPr>
              <a:t>往前直</a:t>
            </a:r>
            <a:r>
              <a:rPr lang="zh-TW" altLang="en-US" dirty="0" smtClean="0">
                <a:sym typeface="Wingdings" panose="05000000000000000000" pitchFamily="2" charset="2"/>
              </a:rPr>
              <a:t>走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2.</a:t>
            </a:r>
            <a:r>
              <a:rPr lang="zh-TW" altLang="en-US" dirty="0" smtClean="0"/>
              <a:t>小車左循跡壓線</a:t>
            </a:r>
            <a:r>
              <a:rPr lang="en-US" altLang="zh-TW" dirty="0" smtClean="0">
                <a:sym typeface="Wingdings" panose="05000000000000000000" pitchFamily="2" charset="2"/>
              </a:rPr>
              <a:t></a:t>
            </a:r>
            <a:r>
              <a:rPr lang="zh-TW" altLang="en-US" dirty="0" smtClean="0">
                <a:sym typeface="Wingdings" panose="05000000000000000000" pitchFamily="2" charset="2"/>
              </a:rPr>
              <a:t>後退再右轉</a:t>
            </a:r>
            <a:r>
              <a:rPr lang="en-US" altLang="zh-TW" dirty="0" smtClean="0">
                <a:sym typeface="Wingdings" panose="05000000000000000000" pitchFamily="2" charset="2"/>
              </a:rPr>
              <a:t/>
            </a:r>
            <a:br>
              <a:rPr lang="en-US" altLang="zh-TW" dirty="0" smtClean="0">
                <a:sym typeface="Wingdings" panose="05000000000000000000" pitchFamily="2" charset="2"/>
              </a:rPr>
            </a:br>
            <a:r>
              <a:rPr lang="en-US" altLang="zh-TW" dirty="0" smtClean="0">
                <a:sym typeface="Wingdings" panose="05000000000000000000" pitchFamily="2" charset="2"/>
              </a:rPr>
              <a:t>3.</a:t>
            </a:r>
            <a:r>
              <a:rPr lang="zh-TW" altLang="en-US" dirty="0" smtClean="0">
                <a:sym typeface="Wingdings" panose="05000000000000000000" pitchFamily="2" charset="2"/>
              </a:rPr>
              <a:t>小車右循跡壓線</a:t>
            </a:r>
            <a:r>
              <a:rPr lang="en-US" altLang="zh-TW" dirty="0" smtClean="0">
                <a:sym typeface="Wingdings" panose="05000000000000000000" pitchFamily="2" charset="2"/>
              </a:rPr>
              <a:t></a:t>
            </a:r>
            <a:r>
              <a:rPr lang="zh-TW" altLang="en-US" dirty="0" smtClean="0">
                <a:sym typeface="Wingdings" panose="05000000000000000000" pitchFamily="2" charset="2"/>
              </a:rPr>
              <a:t>後退再左轉</a:t>
            </a:r>
            <a:r>
              <a:rPr lang="en-US" altLang="zh-TW" dirty="0" smtClean="0">
                <a:sym typeface="Wingdings" panose="05000000000000000000" pitchFamily="2" charset="2"/>
              </a:rPr>
              <a:t/>
            </a:r>
            <a:br>
              <a:rPr lang="en-US" altLang="zh-TW" dirty="0" smtClean="0">
                <a:sym typeface="Wingdings" panose="05000000000000000000" pitchFamily="2" charset="2"/>
              </a:rPr>
            </a:b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E2BA5F31-F6B8-0549-8009-913458624102}"/>
              </a:ext>
            </a:extLst>
          </p:cNvPr>
          <p:cNvSpPr txBox="1"/>
          <p:nvPr/>
        </p:nvSpPr>
        <p:spPr>
          <a:xfrm>
            <a:off x="4860032" y="1526314"/>
            <a:ext cx="1928733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zh-TW" sz="2000" b="1" dirty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(4) </a:t>
            </a:r>
            <a:r>
              <a:rPr kumimoji="1" lang="zh-TW" altLang="en-US" sz="2000" b="1" dirty="0">
                <a:latin typeface="微軟正黑體" pitchFamily="34" charset="-120"/>
                <a:ea typeface="微軟正黑體" pitchFamily="34" charset="-120"/>
              </a:rPr>
              <a:t>情境流程圖</a:t>
            </a:r>
            <a:r>
              <a:rPr kumimoji="1" lang="en-US" altLang="zh-TW" sz="2000" b="1" dirty="0">
                <a:latin typeface="微軟正黑體" pitchFamily="34" charset="-120"/>
                <a:ea typeface="微軟正黑體" pitchFamily="34" charset="-120"/>
              </a:rPr>
              <a:t>:</a:t>
            </a:r>
            <a:endParaRPr kumimoji="1" lang="zh-TW" altLang="en-US" sz="2000" b="1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38" name="群組 37"/>
          <p:cNvGrpSpPr/>
          <p:nvPr/>
        </p:nvGrpSpPr>
        <p:grpSpPr>
          <a:xfrm>
            <a:off x="6586189" y="1844824"/>
            <a:ext cx="1368154" cy="4458035"/>
            <a:chOff x="6586189" y="1844824"/>
            <a:chExt cx="1368154" cy="4458035"/>
          </a:xfrm>
        </p:grpSpPr>
        <p:sp>
          <p:nvSpPr>
            <p:cNvPr id="9" name="橢圓 8"/>
            <p:cNvSpPr/>
            <p:nvPr/>
          </p:nvSpPr>
          <p:spPr>
            <a:xfrm>
              <a:off x="6730207" y="1844824"/>
              <a:ext cx="1080120" cy="504056"/>
            </a:xfrm>
            <a:prstGeom prst="ellipse">
              <a:avLst/>
            </a:prstGeom>
            <a:solidFill>
              <a:srgbClr val="CCFFCC"/>
            </a:solidFill>
            <a:ln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zh-TW" altLang="en-US" sz="1400" kern="1000" spc="-2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程式開始</a:t>
              </a:r>
              <a:endParaRPr lang="zh-TW" altLang="en-US" sz="1400" kern="1000" spc="-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" name="圓角矩形 9"/>
            <p:cNvSpPr/>
            <p:nvPr/>
          </p:nvSpPr>
          <p:spPr>
            <a:xfrm>
              <a:off x="6586769" y="2662459"/>
              <a:ext cx="1367572" cy="478509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dirty="0">
                  <a:solidFill>
                    <a:schemeClr val="tx1"/>
                  </a:solidFill>
                </a:rPr>
                <a:t>左循跡壓線</a:t>
              </a:r>
              <a:endPara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1" name="圓角矩形 10"/>
            <p:cNvSpPr/>
            <p:nvPr/>
          </p:nvSpPr>
          <p:spPr>
            <a:xfrm>
              <a:off x="6586770" y="4223958"/>
              <a:ext cx="1367572" cy="501186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右循跡壓線</a:t>
              </a:r>
              <a:endPara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2" name="圓角矩形 11"/>
            <p:cNvSpPr/>
            <p:nvPr/>
          </p:nvSpPr>
          <p:spPr>
            <a:xfrm>
              <a:off x="6586771" y="5013176"/>
              <a:ext cx="1367572" cy="50405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後退</a:t>
              </a:r>
              <a:r>
                <a:rPr lang="zh-TW" altLang="en-US" sz="14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再左轉</a:t>
              </a:r>
              <a:endPara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3" name="圓角矩形 12"/>
            <p:cNvSpPr/>
            <p:nvPr/>
          </p:nvSpPr>
          <p:spPr>
            <a:xfrm>
              <a:off x="6586189" y="3438292"/>
              <a:ext cx="1368152" cy="494764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後退再右轉</a:t>
              </a:r>
              <a:endPara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15" name="直線單箭頭接點 14"/>
            <p:cNvCxnSpPr>
              <a:stCxn id="10" idx="2"/>
              <a:endCxn id="13" idx="0"/>
            </p:cNvCxnSpPr>
            <p:nvPr/>
          </p:nvCxnSpPr>
          <p:spPr>
            <a:xfrm flipH="1">
              <a:off x="7270265" y="3140968"/>
              <a:ext cx="290" cy="29732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單箭頭接點 15"/>
            <p:cNvCxnSpPr>
              <a:stCxn id="13" idx="2"/>
              <a:endCxn id="11" idx="0"/>
            </p:cNvCxnSpPr>
            <p:nvPr/>
          </p:nvCxnSpPr>
          <p:spPr>
            <a:xfrm>
              <a:off x="7270265" y="3933056"/>
              <a:ext cx="291" cy="29090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單箭頭接點 16"/>
            <p:cNvCxnSpPr>
              <a:stCxn id="11" idx="2"/>
              <a:endCxn id="12" idx="0"/>
            </p:cNvCxnSpPr>
            <p:nvPr/>
          </p:nvCxnSpPr>
          <p:spPr>
            <a:xfrm>
              <a:off x="7270556" y="4725144"/>
              <a:ext cx="1" cy="28803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肘形接點 17"/>
            <p:cNvCxnSpPr>
              <a:stCxn id="19" idx="1"/>
              <a:endCxn id="10" idx="1"/>
            </p:cNvCxnSpPr>
            <p:nvPr/>
          </p:nvCxnSpPr>
          <p:spPr>
            <a:xfrm rot="10800000">
              <a:off x="6586769" y="2901715"/>
              <a:ext cx="12700" cy="3149117"/>
            </a:xfrm>
            <a:prstGeom prst="bentConnector3">
              <a:avLst>
                <a:gd name="adj1" fmla="val 180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圓角矩形 18"/>
            <p:cNvSpPr/>
            <p:nvPr/>
          </p:nvSpPr>
          <p:spPr>
            <a:xfrm>
              <a:off x="6586769" y="5798803"/>
              <a:ext cx="1367572" cy="50405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直走</a:t>
              </a:r>
              <a:endPara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20" name="直線單箭頭接點 19"/>
            <p:cNvCxnSpPr>
              <a:endCxn id="19" idx="0"/>
            </p:cNvCxnSpPr>
            <p:nvPr/>
          </p:nvCxnSpPr>
          <p:spPr>
            <a:xfrm>
              <a:off x="7270554" y="5510771"/>
              <a:ext cx="1" cy="28803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單箭頭接點 31"/>
            <p:cNvCxnSpPr/>
            <p:nvPr/>
          </p:nvCxnSpPr>
          <p:spPr>
            <a:xfrm>
              <a:off x="7270265" y="2374427"/>
              <a:ext cx="291" cy="29090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9008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3707" y="1244302"/>
            <a:ext cx="4276725" cy="535305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情境流程圖 </a:t>
            </a:r>
            <a:r>
              <a:rPr lang="en-US" altLang="zh-TW" dirty="0" smtClean="0"/>
              <a:t>vs </a:t>
            </a:r>
            <a:r>
              <a:rPr lang="zh-TW" altLang="en-US" dirty="0" smtClean="0"/>
              <a:t>程式流程圖</a:t>
            </a:r>
            <a:r>
              <a:rPr lang="en-US" altLang="zh-TW" dirty="0" smtClean="0"/>
              <a:t>(</a:t>
            </a:r>
            <a:r>
              <a:rPr lang="zh-TW" altLang="en-US" dirty="0" smtClean="0"/>
              <a:t>學生填空用</a:t>
            </a:r>
            <a:r>
              <a:rPr lang="en-US" altLang="zh-TW" dirty="0"/>
              <a:t>) (</a:t>
            </a:r>
            <a:r>
              <a:rPr lang="zh-TW" altLang="en-US" dirty="0"/>
              <a:t>一</a:t>
            </a:r>
            <a:r>
              <a:rPr lang="en-US" altLang="zh-TW" dirty="0"/>
              <a:t>)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E2BA5F31-F6B8-0549-8009-913458624102}"/>
              </a:ext>
            </a:extLst>
          </p:cNvPr>
          <p:cNvSpPr txBox="1"/>
          <p:nvPr/>
        </p:nvSpPr>
        <p:spPr>
          <a:xfrm>
            <a:off x="1347123" y="1340768"/>
            <a:ext cx="1928733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zh-TW" sz="2000" b="1" dirty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(4) </a:t>
            </a:r>
            <a:r>
              <a:rPr kumimoji="1" lang="zh-TW" altLang="en-US" sz="2000" b="1" dirty="0">
                <a:latin typeface="微軟正黑體" pitchFamily="34" charset="-120"/>
                <a:ea typeface="微軟正黑體" pitchFamily="34" charset="-120"/>
              </a:rPr>
              <a:t>情境流程圖</a:t>
            </a:r>
            <a:r>
              <a:rPr kumimoji="1" lang="en-US" altLang="zh-TW" sz="2000" b="1" dirty="0">
                <a:latin typeface="微軟正黑體" pitchFamily="34" charset="-120"/>
                <a:ea typeface="微軟正黑體" pitchFamily="34" charset="-120"/>
              </a:rPr>
              <a:t>:</a:t>
            </a:r>
            <a:endParaRPr kumimoji="1" lang="zh-TW" altLang="en-US" sz="20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6547801" y="1417638"/>
            <a:ext cx="1901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2000" b="1" dirty="0" smtClean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(5)</a:t>
            </a:r>
            <a:r>
              <a:rPr kumimoji="1" lang="zh-TW" altLang="en-US" sz="2000" b="1" dirty="0" smtClean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kumimoji="1" lang="zh-CN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程式</a:t>
            </a:r>
            <a:r>
              <a:rPr kumimoji="1" lang="zh-CN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流程圖</a:t>
            </a:r>
            <a:endParaRPr kumimoji="1" lang="zh-TW" altLang="en-US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grpSp>
        <p:nvGrpSpPr>
          <p:cNvPr id="32" name="群組 31"/>
          <p:cNvGrpSpPr/>
          <p:nvPr/>
        </p:nvGrpSpPr>
        <p:grpSpPr>
          <a:xfrm>
            <a:off x="1627412" y="1740878"/>
            <a:ext cx="1368154" cy="4458035"/>
            <a:chOff x="6586189" y="1844824"/>
            <a:chExt cx="1368154" cy="4458035"/>
          </a:xfrm>
        </p:grpSpPr>
        <p:sp>
          <p:nvSpPr>
            <p:cNvPr id="33" name="橢圓 32"/>
            <p:cNvSpPr/>
            <p:nvPr/>
          </p:nvSpPr>
          <p:spPr>
            <a:xfrm>
              <a:off x="6730207" y="1844824"/>
              <a:ext cx="1080120" cy="504056"/>
            </a:xfrm>
            <a:prstGeom prst="ellipse">
              <a:avLst/>
            </a:prstGeom>
            <a:solidFill>
              <a:srgbClr val="CCFFCC"/>
            </a:solidFill>
            <a:ln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zh-TW" altLang="en-US" sz="1400" kern="1000" spc="-2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程式開始</a:t>
              </a:r>
              <a:endParaRPr lang="zh-TW" altLang="en-US" sz="1400" kern="1000" spc="-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5" name="圓角矩形 44"/>
            <p:cNvSpPr/>
            <p:nvPr/>
          </p:nvSpPr>
          <p:spPr>
            <a:xfrm>
              <a:off x="6586769" y="2662459"/>
              <a:ext cx="1367572" cy="478509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dirty="0">
                  <a:solidFill>
                    <a:schemeClr val="tx1"/>
                  </a:solidFill>
                </a:rPr>
                <a:t>左循跡壓線</a:t>
              </a:r>
              <a:endPara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6" name="圓角矩形 45"/>
            <p:cNvSpPr/>
            <p:nvPr/>
          </p:nvSpPr>
          <p:spPr>
            <a:xfrm>
              <a:off x="6586770" y="4223958"/>
              <a:ext cx="1367572" cy="501186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右循跡壓線</a:t>
              </a:r>
              <a:endPara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7" name="圓角矩形 46"/>
            <p:cNvSpPr/>
            <p:nvPr/>
          </p:nvSpPr>
          <p:spPr>
            <a:xfrm>
              <a:off x="6586771" y="5013176"/>
              <a:ext cx="1367572" cy="50405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後退</a:t>
              </a:r>
              <a:r>
                <a:rPr lang="zh-TW" altLang="en-US" sz="14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再左轉</a:t>
              </a:r>
              <a:endPara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8" name="圓角矩形 47"/>
            <p:cNvSpPr/>
            <p:nvPr/>
          </p:nvSpPr>
          <p:spPr>
            <a:xfrm>
              <a:off x="6586189" y="3438292"/>
              <a:ext cx="1368152" cy="494764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後退再右轉</a:t>
              </a:r>
              <a:endPara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49" name="直線單箭頭接點 48"/>
            <p:cNvCxnSpPr>
              <a:stCxn id="45" idx="2"/>
              <a:endCxn id="48" idx="0"/>
            </p:cNvCxnSpPr>
            <p:nvPr/>
          </p:nvCxnSpPr>
          <p:spPr>
            <a:xfrm flipH="1">
              <a:off x="7270265" y="3140968"/>
              <a:ext cx="290" cy="29732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單箭頭接點 49"/>
            <p:cNvCxnSpPr>
              <a:stCxn id="48" idx="2"/>
              <a:endCxn id="46" idx="0"/>
            </p:cNvCxnSpPr>
            <p:nvPr/>
          </p:nvCxnSpPr>
          <p:spPr>
            <a:xfrm>
              <a:off x="7270265" y="3933056"/>
              <a:ext cx="291" cy="29090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單箭頭接點 50"/>
            <p:cNvCxnSpPr>
              <a:stCxn id="46" idx="2"/>
              <a:endCxn id="47" idx="0"/>
            </p:cNvCxnSpPr>
            <p:nvPr/>
          </p:nvCxnSpPr>
          <p:spPr>
            <a:xfrm>
              <a:off x="7270556" y="4725144"/>
              <a:ext cx="1" cy="28803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肘形接點 51"/>
            <p:cNvCxnSpPr>
              <a:stCxn id="53" idx="1"/>
              <a:endCxn id="45" idx="1"/>
            </p:cNvCxnSpPr>
            <p:nvPr/>
          </p:nvCxnSpPr>
          <p:spPr>
            <a:xfrm rot="10800000">
              <a:off x="6586769" y="2901715"/>
              <a:ext cx="12700" cy="3149117"/>
            </a:xfrm>
            <a:prstGeom prst="bentConnector3">
              <a:avLst>
                <a:gd name="adj1" fmla="val 180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圓角矩形 52"/>
            <p:cNvSpPr/>
            <p:nvPr/>
          </p:nvSpPr>
          <p:spPr>
            <a:xfrm>
              <a:off x="6586769" y="5798803"/>
              <a:ext cx="1367572" cy="50405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直走</a:t>
              </a:r>
              <a:endPara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54" name="直線單箭頭接點 53"/>
            <p:cNvCxnSpPr>
              <a:endCxn id="53" idx="0"/>
            </p:cNvCxnSpPr>
            <p:nvPr/>
          </p:nvCxnSpPr>
          <p:spPr>
            <a:xfrm>
              <a:off x="7270554" y="5510771"/>
              <a:ext cx="1" cy="28803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單箭頭接點 54"/>
            <p:cNvCxnSpPr/>
            <p:nvPr/>
          </p:nvCxnSpPr>
          <p:spPr>
            <a:xfrm>
              <a:off x="7270265" y="2374427"/>
              <a:ext cx="291" cy="29090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6793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5779" y="1233459"/>
            <a:ext cx="4305300" cy="536257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情境流程圖 </a:t>
            </a:r>
            <a:r>
              <a:rPr lang="en-US" altLang="zh-TW" dirty="0" smtClean="0"/>
              <a:t>vs </a:t>
            </a:r>
            <a:r>
              <a:rPr lang="zh-TW" altLang="en-US" dirty="0" smtClean="0"/>
              <a:t>程式流程圖</a:t>
            </a:r>
            <a:r>
              <a:rPr lang="en-US" altLang="zh-TW" dirty="0" smtClean="0"/>
              <a:t>(</a:t>
            </a:r>
            <a:r>
              <a:rPr lang="zh-TW" altLang="en-US" dirty="0" smtClean="0"/>
              <a:t>教師用</a:t>
            </a:r>
            <a:r>
              <a:rPr lang="en-US" altLang="zh-TW" dirty="0"/>
              <a:t>) (</a:t>
            </a:r>
            <a:r>
              <a:rPr lang="zh-TW" altLang="en-US" dirty="0"/>
              <a:t>一</a:t>
            </a:r>
            <a:r>
              <a:rPr lang="en-US" altLang="zh-TW" dirty="0"/>
              <a:t>)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E2BA5F31-F6B8-0549-8009-913458624102}"/>
              </a:ext>
            </a:extLst>
          </p:cNvPr>
          <p:cNvSpPr txBox="1"/>
          <p:nvPr/>
        </p:nvSpPr>
        <p:spPr>
          <a:xfrm>
            <a:off x="1347123" y="1340768"/>
            <a:ext cx="1928733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zh-TW" sz="2000" b="1" dirty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(4) </a:t>
            </a:r>
            <a:r>
              <a:rPr kumimoji="1" lang="zh-TW" altLang="en-US" sz="2000" b="1" dirty="0">
                <a:latin typeface="微軟正黑體" pitchFamily="34" charset="-120"/>
                <a:ea typeface="微軟正黑體" pitchFamily="34" charset="-120"/>
              </a:rPr>
              <a:t>情境流程圖</a:t>
            </a:r>
            <a:r>
              <a:rPr kumimoji="1" lang="en-US" altLang="zh-TW" sz="2000" b="1" dirty="0">
                <a:latin typeface="微軟正黑體" pitchFamily="34" charset="-120"/>
                <a:ea typeface="微軟正黑體" pitchFamily="34" charset="-120"/>
              </a:rPr>
              <a:t>:</a:t>
            </a:r>
            <a:endParaRPr kumimoji="1" lang="zh-TW" altLang="en-US" sz="20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6564261" y="1417265"/>
            <a:ext cx="1901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2000" b="1" dirty="0" smtClean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(5)</a:t>
            </a:r>
            <a:r>
              <a:rPr kumimoji="1" lang="zh-TW" altLang="en-US" sz="2000" b="1" dirty="0" smtClean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kumimoji="1" lang="zh-CN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程式</a:t>
            </a:r>
            <a:r>
              <a:rPr kumimoji="1" lang="zh-CN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流程圖</a:t>
            </a:r>
            <a:endParaRPr kumimoji="1" lang="zh-TW" altLang="en-US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grpSp>
        <p:nvGrpSpPr>
          <p:cNvPr id="32" name="群組 31"/>
          <p:cNvGrpSpPr/>
          <p:nvPr/>
        </p:nvGrpSpPr>
        <p:grpSpPr>
          <a:xfrm>
            <a:off x="1627412" y="1740878"/>
            <a:ext cx="1368154" cy="4458035"/>
            <a:chOff x="6586189" y="1844824"/>
            <a:chExt cx="1368154" cy="4458035"/>
          </a:xfrm>
        </p:grpSpPr>
        <p:sp>
          <p:nvSpPr>
            <p:cNvPr id="33" name="橢圓 32"/>
            <p:cNvSpPr/>
            <p:nvPr/>
          </p:nvSpPr>
          <p:spPr>
            <a:xfrm>
              <a:off x="6730207" y="1844824"/>
              <a:ext cx="1080120" cy="504056"/>
            </a:xfrm>
            <a:prstGeom prst="ellipse">
              <a:avLst/>
            </a:prstGeom>
            <a:solidFill>
              <a:srgbClr val="CCFFCC"/>
            </a:solidFill>
            <a:ln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zh-TW" altLang="en-US" sz="1400" kern="1000" spc="-2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程式開始</a:t>
              </a:r>
              <a:endParaRPr lang="zh-TW" altLang="en-US" sz="1400" kern="1000" spc="-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4" name="圓角矩形 33"/>
            <p:cNvSpPr/>
            <p:nvPr/>
          </p:nvSpPr>
          <p:spPr>
            <a:xfrm>
              <a:off x="6586769" y="2662459"/>
              <a:ext cx="1367572" cy="478509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dirty="0">
                  <a:solidFill>
                    <a:schemeClr val="tx1"/>
                  </a:solidFill>
                </a:rPr>
                <a:t>左循跡壓線</a:t>
              </a:r>
              <a:endPara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6" name="圓角矩形 45"/>
            <p:cNvSpPr/>
            <p:nvPr/>
          </p:nvSpPr>
          <p:spPr>
            <a:xfrm>
              <a:off x="6586770" y="4223958"/>
              <a:ext cx="1367572" cy="501186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右循跡壓線</a:t>
              </a:r>
              <a:endPara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7" name="圓角矩形 46"/>
            <p:cNvSpPr/>
            <p:nvPr/>
          </p:nvSpPr>
          <p:spPr>
            <a:xfrm>
              <a:off x="6586771" y="5013176"/>
              <a:ext cx="1367572" cy="50405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後退</a:t>
              </a:r>
              <a:r>
                <a:rPr lang="zh-TW" altLang="en-US" sz="14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再左轉</a:t>
              </a:r>
              <a:endPara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8" name="圓角矩形 47"/>
            <p:cNvSpPr/>
            <p:nvPr/>
          </p:nvSpPr>
          <p:spPr>
            <a:xfrm>
              <a:off x="6586189" y="3438292"/>
              <a:ext cx="1368152" cy="494764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後退再右轉</a:t>
              </a:r>
              <a:endPara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49" name="直線單箭頭接點 48"/>
            <p:cNvCxnSpPr>
              <a:stCxn id="34" idx="2"/>
              <a:endCxn id="48" idx="0"/>
            </p:cNvCxnSpPr>
            <p:nvPr/>
          </p:nvCxnSpPr>
          <p:spPr>
            <a:xfrm flipH="1">
              <a:off x="7270265" y="3140968"/>
              <a:ext cx="290" cy="29732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單箭頭接點 49"/>
            <p:cNvCxnSpPr>
              <a:stCxn id="48" idx="2"/>
              <a:endCxn id="46" idx="0"/>
            </p:cNvCxnSpPr>
            <p:nvPr/>
          </p:nvCxnSpPr>
          <p:spPr>
            <a:xfrm>
              <a:off x="7270265" y="3933056"/>
              <a:ext cx="291" cy="29090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單箭頭接點 50"/>
            <p:cNvCxnSpPr>
              <a:stCxn id="46" idx="2"/>
              <a:endCxn id="47" idx="0"/>
            </p:cNvCxnSpPr>
            <p:nvPr/>
          </p:nvCxnSpPr>
          <p:spPr>
            <a:xfrm>
              <a:off x="7270556" y="4725144"/>
              <a:ext cx="1" cy="28803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肘形接點 51"/>
            <p:cNvCxnSpPr>
              <a:stCxn id="53" idx="1"/>
              <a:endCxn id="34" idx="1"/>
            </p:cNvCxnSpPr>
            <p:nvPr/>
          </p:nvCxnSpPr>
          <p:spPr>
            <a:xfrm rot="10800000">
              <a:off x="6586769" y="2901715"/>
              <a:ext cx="12700" cy="3149117"/>
            </a:xfrm>
            <a:prstGeom prst="bentConnector3">
              <a:avLst>
                <a:gd name="adj1" fmla="val 180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圓角矩形 52"/>
            <p:cNvSpPr/>
            <p:nvPr/>
          </p:nvSpPr>
          <p:spPr>
            <a:xfrm>
              <a:off x="6586769" y="5798803"/>
              <a:ext cx="1367572" cy="504056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4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直走</a:t>
              </a:r>
              <a:endPara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54" name="直線單箭頭接點 53"/>
            <p:cNvCxnSpPr>
              <a:endCxn id="53" idx="0"/>
            </p:cNvCxnSpPr>
            <p:nvPr/>
          </p:nvCxnSpPr>
          <p:spPr>
            <a:xfrm>
              <a:off x="7270554" y="5510771"/>
              <a:ext cx="1" cy="28803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單箭頭接點 54"/>
            <p:cNvCxnSpPr/>
            <p:nvPr/>
          </p:nvCxnSpPr>
          <p:spPr>
            <a:xfrm>
              <a:off x="7270265" y="2374427"/>
              <a:ext cx="291" cy="29090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0574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8765" y="2155911"/>
            <a:ext cx="4724400" cy="1704975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916832"/>
            <a:ext cx="3384376" cy="421549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程式</a:t>
            </a:r>
            <a:r>
              <a:rPr lang="zh-TW" altLang="en-US" dirty="0"/>
              <a:t>流程圖 </a:t>
            </a:r>
            <a:r>
              <a:rPr lang="en-US" altLang="zh-TW" dirty="0"/>
              <a:t>vs</a:t>
            </a:r>
            <a:r>
              <a:rPr lang="zh-TW" altLang="en-US" dirty="0"/>
              <a:t> 積木</a:t>
            </a:r>
            <a:r>
              <a:rPr lang="zh-CN" altLang="en-US" dirty="0"/>
              <a:t>程式</a:t>
            </a:r>
            <a:r>
              <a:rPr lang="zh-TW" altLang="en-US" dirty="0" smtClean="0"/>
              <a:t>堆疊</a:t>
            </a:r>
            <a:r>
              <a:rPr lang="en-US" altLang="zh-TW" dirty="0"/>
              <a:t>(</a:t>
            </a:r>
            <a:r>
              <a:rPr lang="zh-TW" altLang="en-US" dirty="0"/>
              <a:t>一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079B9156-3E60-2846-8D5D-1E25E64314C3}"/>
              </a:ext>
            </a:extLst>
          </p:cNvPr>
          <p:cNvSpPr txBox="1"/>
          <p:nvPr/>
        </p:nvSpPr>
        <p:spPr>
          <a:xfrm>
            <a:off x="6084168" y="2276872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請依照</a:t>
            </a:r>
            <a:r>
              <a:rPr kumimoji="1"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實際</a:t>
            </a:r>
            <a:r>
              <a:rPr kumimoji="1" lang="zh-TW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腳位</a:t>
            </a:r>
            <a:r>
              <a:rPr kumimoji="1"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設定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434680" y="1417638"/>
            <a:ext cx="1873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 smtClean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(5) </a:t>
            </a:r>
            <a:r>
              <a:rPr kumimoji="1" lang="zh-CN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程式</a:t>
            </a:r>
            <a:r>
              <a:rPr kumimoji="1" lang="zh-CN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流程圖</a:t>
            </a:r>
            <a:endParaRPr kumimoji="1" lang="zh-TW" altLang="en-US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4581844" y="1417638"/>
            <a:ext cx="21591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 smtClean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(6)</a:t>
            </a:r>
            <a:r>
              <a:rPr kumimoji="1" lang="zh-TW" altLang="en-US" sz="2000" b="1" dirty="0" smtClean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kumimoji="1" lang="zh-TW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積木</a:t>
            </a:r>
            <a:r>
              <a:rPr kumimoji="1"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程式堆疊</a:t>
            </a:r>
          </a:p>
        </p:txBody>
      </p:sp>
      <p:cxnSp>
        <p:nvCxnSpPr>
          <p:cNvPr id="7" name="直線單箭頭接點 6"/>
          <p:cNvCxnSpPr>
            <a:cxnSpLocks/>
            <a:endCxn id="4" idx="1"/>
          </p:cNvCxnSpPr>
          <p:nvPr/>
        </p:nvCxnSpPr>
        <p:spPr>
          <a:xfrm>
            <a:off x="2411760" y="2996952"/>
            <a:ext cx="1967005" cy="11447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橢圓 15"/>
          <p:cNvSpPr/>
          <p:nvPr/>
        </p:nvSpPr>
        <p:spPr>
          <a:xfrm>
            <a:off x="323528" y="1925630"/>
            <a:ext cx="2088232" cy="2021668"/>
          </a:xfrm>
          <a:prstGeom prst="ellipse">
            <a:avLst/>
          </a:prstGeom>
          <a:noFill/>
          <a:ln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079B9156-3E60-2846-8D5D-1E25E64314C3}"/>
              </a:ext>
            </a:extLst>
          </p:cNvPr>
          <p:cNvSpPr txBox="1"/>
          <p:nvPr/>
        </p:nvSpPr>
        <p:spPr>
          <a:xfrm>
            <a:off x="5720525" y="4058976"/>
            <a:ext cx="1046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kumimoji="1" lang="zh-CN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程式</a:t>
            </a:r>
            <a:r>
              <a:rPr kumimoji="1" lang="en-US" altLang="zh-CN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1</a:t>
            </a:r>
            <a:endParaRPr kumimoji="1" lang="zh-TW" altLang="en-US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6846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程式</a:t>
            </a:r>
            <a:r>
              <a:rPr lang="zh-TW" altLang="en-US" dirty="0"/>
              <a:t>流程圖 </a:t>
            </a:r>
            <a:r>
              <a:rPr lang="en-US" altLang="zh-TW" dirty="0"/>
              <a:t>vs</a:t>
            </a:r>
            <a:r>
              <a:rPr lang="zh-TW" altLang="en-US" dirty="0"/>
              <a:t> 積木</a:t>
            </a:r>
            <a:r>
              <a:rPr lang="zh-CN" altLang="en-US" dirty="0"/>
              <a:t>程式</a:t>
            </a:r>
            <a:r>
              <a:rPr lang="zh-TW" altLang="en-US" dirty="0" smtClean="0"/>
              <a:t>堆疊</a:t>
            </a:r>
            <a:r>
              <a:rPr lang="en-US" altLang="zh-TW" dirty="0"/>
              <a:t>(</a:t>
            </a:r>
            <a:r>
              <a:rPr lang="zh-TW" altLang="en-US" dirty="0"/>
              <a:t>一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1115616" y="1417638"/>
            <a:ext cx="3744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 smtClean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(6)</a:t>
            </a:r>
            <a:r>
              <a:rPr kumimoji="1" lang="zh-TW" altLang="en-US" sz="2000" b="1" dirty="0" smtClean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kumimoji="1" lang="zh-TW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積木</a:t>
            </a:r>
            <a:r>
              <a:rPr kumimoji="1"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程式</a:t>
            </a:r>
            <a:r>
              <a:rPr kumimoji="1" lang="zh-TW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堆疊 </a:t>
            </a:r>
            <a:r>
              <a:rPr kumimoji="1" lang="en-US" altLang="zh-TW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kumimoji="1" lang="zh-TW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副程式</a:t>
            </a:r>
            <a:r>
              <a:rPr kumimoji="1" lang="en-US" altLang="zh-TW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endParaRPr kumimoji="1" lang="zh-TW" altLang="en-US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988840"/>
            <a:ext cx="3169180" cy="21600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9275" y="1995612"/>
            <a:ext cx="3168596" cy="216000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616" y="4148840"/>
            <a:ext cx="317752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03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1844" y="1883855"/>
            <a:ext cx="3076575" cy="2419350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916832"/>
            <a:ext cx="3384376" cy="421549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程式</a:t>
            </a:r>
            <a:r>
              <a:rPr lang="zh-TW" altLang="en-US" dirty="0"/>
              <a:t>流程圖 </a:t>
            </a:r>
            <a:r>
              <a:rPr lang="en-US" altLang="zh-TW" dirty="0"/>
              <a:t>vs</a:t>
            </a:r>
            <a:r>
              <a:rPr lang="zh-TW" altLang="en-US" dirty="0"/>
              <a:t> 積木</a:t>
            </a:r>
            <a:r>
              <a:rPr lang="zh-CN" altLang="en-US" dirty="0"/>
              <a:t>程式</a:t>
            </a:r>
            <a:r>
              <a:rPr lang="zh-TW" altLang="en-US" dirty="0" smtClean="0"/>
              <a:t>堆疊</a:t>
            </a:r>
            <a:r>
              <a:rPr lang="en-US" altLang="zh-TW" dirty="0"/>
              <a:t>(</a:t>
            </a:r>
            <a:r>
              <a:rPr lang="zh-TW" altLang="en-US" dirty="0"/>
              <a:t>一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434680" y="1417638"/>
            <a:ext cx="1873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 smtClean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(5) </a:t>
            </a:r>
            <a:r>
              <a:rPr kumimoji="1" lang="zh-CN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程式</a:t>
            </a:r>
            <a:r>
              <a:rPr kumimoji="1" lang="zh-CN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流程圖</a:t>
            </a:r>
            <a:endParaRPr kumimoji="1" lang="zh-TW" altLang="en-US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4581844" y="1417638"/>
            <a:ext cx="21591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 smtClean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(6)</a:t>
            </a:r>
            <a:r>
              <a:rPr kumimoji="1" lang="zh-TW" altLang="en-US" sz="2000" b="1" dirty="0" smtClean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kumimoji="1" lang="zh-TW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積木</a:t>
            </a:r>
            <a:r>
              <a:rPr kumimoji="1"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程式堆疊</a:t>
            </a:r>
          </a:p>
        </p:txBody>
      </p:sp>
      <p:cxnSp>
        <p:nvCxnSpPr>
          <p:cNvPr id="7" name="直線單箭頭接點 6"/>
          <p:cNvCxnSpPr>
            <a:cxnSpLocks/>
            <a:endCxn id="3" idx="1"/>
          </p:cNvCxnSpPr>
          <p:nvPr/>
        </p:nvCxnSpPr>
        <p:spPr>
          <a:xfrm flipV="1">
            <a:off x="2461983" y="3093530"/>
            <a:ext cx="2119861" cy="1742654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橢圓 15"/>
          <p:cNvSpPr/>
          <p:nvPr/>
        </p:nvSpPr>
        <p:spPr>
          <a:xfrm>
            <a:off x="251520" y="3947342"/>
            <a:ext cx="2180814" cy="2217962"/>
          </a:xfrm>
          <a:prstGeom prst="ellipse">
            <a:avLst/>
          </a:prstGeom>
          <a:noFill/>
          <a:ln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079B9156-3E60-2846-8D5D-1E25E64314C3}"/>
              </a:ext>
            </a:extLst>
          </p:cNvPr>
          <p:cNvSpPr txBox="1"/>
          <p:nvPr/>
        </p:nvSpPr>
        <p:spPr>
          <a:xfrm>
            <a:off x="5704984" y="4725144"/>
            <a:ext cx="1046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kumimoji="1" lang="zh-CN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程式</a:t>
            </a:r>
            <a:r>
              <a:rPr kumimoji="1" lang="en-US" altLang="zh-CN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kumimoji="1" lang="en-US" altLang="zh-CN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</a:t>
            </a:r>
            <a:endParaRPr kumimoji="1" lang="zh-TW" altLang="en-US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079B9156-3E60-2846-8D5D-1E25E64314C3}"/>
              </a:ext>
            </a:extLst>
          </p:cNvPr>
          <p:cNvSpPr txBox="1"/>
          <p:nvPr/>
        </p:nvSpPr>
        <p:spPr>
          <a:xfrm>
            <a:off x="5704984" y="2606805"/>
            <a:ext cx="26025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此數值依場地、光線等因</a:t>
            </a:r>
            <a:r>
              <a:rPr kumimoji="1"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素</a:t>
            </a:r>
            <a:r>
              <a:rPr kumimoji="1" lang="zh-TW" altLang="en-US" sz="2000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自行調整</a:t>
            </a:r>
            <a:endParaRPr kumimoji="1" lang="zh-TW" altLang="en-US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228071" y="1916832"/>
            <a:ext cx="864209" cy="64380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0196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5691</TotalTime>
  <Words>569</Words>
  <Application>Microsoft Office PowerPoint</Application>
  <PresentationFormat>如螢幕大小 (4:3)</PresentationFormat>
  <Paragraphs>97</Paragraphs>
  <Slides>16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5" baseType="lpstr">
      <vt:lpstr>Century Schoolbook</vt:lpstr>
      <vt:lpstr>Microsoft JhengHei</vt:lpstr>
      <vt:lpstr>Microsoft JhengHei</vt:lpstr>
      <vt:lpstr>新細明體</vt:lpstr>
      <vt:lpstr>標楷體</vt:lpstr>
      <vt:lpstr>Calibri</vt:lpstr>
      <vt:lpstr>Wingdings</vt:lpstr>
      <vt:lpstr>Wingdings 2</vt:lpstr>
      <vt:lpstr>壁窗</vt:lpstr>
      <vt:lpstr>PowerPoint 簡報</vt:lpstr>
      <vt:lpstr>PowerPoint 簡報</vt:lpstr>
      <vt:lpstr>情境主題及目的</vt:lpstr>
      <vt:lpstr>情境分析及情境流程圖(一)</vt:lpstr>
      <vt:lpstr>情境流程圖 vs 程式流程圖(學生填空用) (一)</vt:lpstr>
      <vt:lpstr>情境流程圖 vs 程式流程圖(教師用) (一)</vt:lpstr>
      <vt:lpstr>程式流程圖 vs 積木程式堆疊(一)</vt:lpstr>
      <vt:lpstr>程式流程圖 vs 積木程式堆疊(一)</vt:lpstr>
      <vt:lpstr>程式流程圖 vs 積木程式堆疊(一)</vt:lpstr>
      <vt:lpstr>程式流程圖 vs 積木程式堆疊(一)</vt:lpstr>
      <vt:lpstr>程式流程圖 vs 積木程式堆疊(一)</vt:lpstr>
      <vt:lpstr>程式流程圖 vs 積木程式堆疊(一)</vt:lpstr>
      <vt:lpstr>情境2</vt:lpstr>
      <vt:lpstr>程式流程圖 vs 積木程式堆疊(二)</vt:lpstr>
      <vt:lpstr>程式流程圖 vs 積木程式堆疊(二)</vt:lpstr>
      <vt:lpstr>程式流程圖 vs 積木程式堆疊(二)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ryan</dc:creator>
  <cp:lastModifiedBy>pan</cp:lastModifiedBy>
  <cp:revision>328</cp:revision>
  <cp:lastPrinted>2019-09-26T17:20:02Z</cp:lastPrinted>
  <dcterms:created xsi:type="dcterms:W3CDTF">2019-09-08T02:03:55Z</dcterms:created>
  <dcterms:modified xsi:type="dcterms:W3CDTF">2019-12-16T14:29:47Z</dcterms:modified>
</cp:coreProperties>
</file>